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71" r:id="rId7"/>
    <p:sldId id="262" r:id="rId8"/>
    <p:sldId id="266" r:id="rId9"/>
    <p:sldId id="267" r:id="rId10"/>
    <p:sldId id="269" r:id="rId11"/>
    <p:sldId id="270" r:id="rId1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šínová Karolína" initials="RK" lastIdx="1" clrIdx="0">
    <p:extLst>
      <p:ext uri="{19B8F6BF-5375-455C-9EA6-DF929625EA0E}">
        <p15:presenceInfo xmlns:p15="http://schemas.microsoft.com/office/powerpoint/2012/main" userId="S::Karolina.Rusinova@czechinvest.org::ef4b76cd-468b-438c-a92c-a96d909d07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8" autoAdjust="0"/>
    <p:restoredTop sz="94660"/>
  </p:normalViewPr>
  <p:slideViewPr>
    <p:cSldViewPr snapToGrid="0">
      <p:cViewPr varScale="1">
        <p:scale>
          <a:sx n="116" d="100"/>
          <a:sy n="116" d="100"/>
        </p:scale>
        <p:origin x="108" y="4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70C16313-D20B-4096-821C-AE829FB33238}" type="datetimeFigureOut">
              <a:rPr lang="cs-CZ" smtClean="0"/>
              <a:t>22.10.2021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601973-BA87-4E00-AA27-9CB2B4AFCA0A}" type="slidenum">
              <a:rPr lang="cs-CZ" smtClean="0"/>
              <a:t>‹#›</a:t>
            </a:fld>
            <a:endParaRPr lang="cs-CZ"/>
          </a:p>
        </p:txBody>
      </p:sp>
    </p:spTree>
    <p:extLst>
      <p:ext uri="{BB962C8B-B14F-4D97-AF65-F5344CB8AC3E}">
        <p14:creationId xmlns:p14="http://schemas.microsoft.com/office/powerpoint/2010/main" val="3734909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0C16313-D20B-4096-821C-AE829FB33238}" type="datetimeFigureOut">
              <a:rPr lang="cs-CZ" smtClean="0"/>
              <a:t>22.10.2021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601973-BA87-4E00-AA27-9CB2B4AFCA0A}" type="slidenum">
              <a:rPr lang="cs-CZ" smtClean="0"/>
              <a:t>‹#›</a:t>
            </a:fld>
            <a:endParaRPr lang="cs-CZ"/>
          </a:p>
        </p:txBody>
      </p:sp>
    </p:spTree>
    <p:extLst>
      <p:ext uri="{BB962C8B-B14F-4D97-AF65-F5344CB8AC3E}">
        <p14:creationId xmlns:p14="http://schemas.microsoft.com/office/powerpoint/2010/main" val="635557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0C16313-D20B-4096-821C-AE829FB33238}" type="datetimeFigureOut">
              <a:rPr lang="cs-CZ" smtClean="0"/>
              <a:t>22.10.2021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601973-BA87-4E00-AA27-9CB2B4AFCA0A}" type="slidenum">
              <a:rPr lang="cs-CZ" smtClean="0"/>
              <a:t>‹#›</a:t>
            </a:fld>
            <a:endParaRPr lang="cs-CZ"/>
          </a:p>
        </p:txBody>
      </p:sp>
    </p:spTree>
    <p:extLst>
      <p:ext uri="{BB962C8B-B14F-4D97-AF65-F5344CB8AC3E}">
        <p14:creationId xmlns:p14="http://schemas.microsoft.com/office/powerpoint/2010/main" val="474783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0C16313-D20B-4096-821C-AE829FB33238}" type="datetimeFigureOut">
              <a:rPr lang="cs-CZ" smtClean="0"/>
              <a:t>22.10.2021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601973-BA87-4E00-AA27-9CB2B4AFCA0A}" type="slidenum">
              <a:rPr lang="cs-CZ" smtClean="0"/>
              <a:t>‹#›</a:t>
            </a:fld>
            <a:endParaRPr lang="cs-CZ"/>
          </a:p>
        </p:txBody>
      </p:sp>
    </p:spTree>
    <p:extLst>
      <p:ext uri="{BB962C8B-B14F-4D97-AF65-F5344CB8AC3E}">
        <p14:creationId xmlns:p14="http://schemas.microsoft.com/office/powerpoint/2010/main" val="2015003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70C16313-D20B-4096-821C-AE829FB33238}" type="datetimeFigureOut">
              <a:rPr lang="cs-CZ" smtClean="0"/>
              <a:t>22.10.2021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601973-BA87-4E00-AA27-9CB2B4AFCA0A}" type="slidenum">
              <a:rPr lang="cs-CZ" smtClean="0"/>
              <a:t>‹#›</a:t>
            </a:fld>
            <a:endParaRPr lang="cs-CZ"/>
          </a:p>
        </p:txBody>
      </p:sp>
    </p:spTree>
    <p:extLst>
      <p:ext uri="{BB962C8B-B14F-4D97-AF65-F5344CB8AC3E}">
        <p14:creationId xmlns:p14="http://schemas.microsoft.com/office/powerpoint/2010/main" val="1493712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70C16313-D20B-4096-821C-AE829FB33238}" type="datetimeFigureOut">
              <a:rPr lang="cs-CZ" smtClean="0"/>
              <a:t>22.10.2021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0601973-BA87-4E00-AA27-9CB2B4AFCA0A}" type="slidenum">
              <a:rPr lang="cs-CZ" smtClean="0"/>
              <a:t>‹#›</a:t>
            </a:fld>
            <a:endParaRPr lang="cs-CZ"/>
          </a:p>
        </p:txBody>
      </p:sp>
    </p:spTree>
    <p:extLst>
      <p:ext uri="{BB962C8B-B14F-4D97-AF65-F5344CB8AC3E}">
        <p14:creationId xmlns:p14="http://schemas.microsoft.com/office/powerpoint/2010/main" val="505338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70C16313-D20B-4096-821C-AE829FB33238}" type="datetimeFigureOut">
              <a:rPr lang="cs-CZ" smtClean="0"/>
              <a:t>22.10.2021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0601973-BA87-4E00-AA27-9CB2B4AFCA0A}" type="slidenum">
              <a:rPr lang="cs-CZ" smtClean="0"/>
              <a:t>‹#›</a:t>
            </a:fld>
            <a:endParaRPr lang="cs-CZ"/>
          </a:p>
        </p:txBody>
      </p:sp>
    </p:spTree>
    <p:extLst>
      <p:ext uri="{BB962C8B-B14F-4D97-AF65-F5344CB8AC3E}">
        <p14:creationId xmlns:p14="http://schemas.microsoft.com/office/powerpoint/2010/main" val="4204078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70C16313-D20B-4096-821C-AE829FB33238}" type="datetimeFigureOut">
              <a:rPr lang="cs-CZ" smtClean="0"/>
              <a:t>22.10.2021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0601973-BA87-4E00-AA27-9CB2B4AFCA0A}" type="slidenum">
              <a:rPr lang="cs-CZ" smtClean="0"/>
              <a:t>‹#›</a:t>
            </a:fld>
            <a:endParaRPr lang="cs-CZ"/>
          </a:p>
        </p:txBody>
      </p:sp>
    </p:spTree>
    <p:extLst>
      <p:ext uri="{BB962C8B-B14F-4D97-AF65-F5344CB8AC3E}">
        <p14:creationId xmlns:p14="http://schemas.microsoft.com/office/powerpoint/2010/main" val="2532916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0C16313-D20B-4096-821C-AE829FB33238}" type="datetimeFigureOut">
              <a:rPr lang="cs-CZ" smtClean="0"/>
              <a:t>22.10.2021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0601973-BA87-4E00-AA27-9CB2B4AFCA0A}" type="slidenum">
              <a:rPr lang="cs-CZ" smtClean="0"/>
              <a:t>‹#›</a:t>
            </a:fld>
            <a:endParaRPr lang="cs-CZ"/>
          </a:p>
        </p:txBody>
      </p:sp>
    </p:spTree>
    <p:extLst>
      <p:ext uri="{BB962C8B-B14F-4D97-AF65-F5344CB8AC3E}">
        <p14:creationId xmlns:p14="http://schemas.microsoft.com/office/powerpoint/2010/main" val="2447387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70C16313-D20B-4096-821C-AE829FB33238}" type="datetimeFigureOut">
              <a:rPr lang="cs-CZ" smtClean="0"/>
              <a:t>22.10.2021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0601973-BA87-4E00-AA27-9CB2B4AFCA0A}" type="slidenum">
              <a:rPr lang="cs-CZ" smtClean="0"/>
              <a:t>‹#›</a:t>
            </a:fld>
            <a:endParaRPr lang="cs-CZ"/>
          </a:p>
        </p:txBody>
      </p:sp>
    </p:spTree>
    <p:extLst>
      <p:ext uri="{BB962C8B-B14F-4D97-AF65-F5344CB8AC3E}">
        <p14:creationId xmlns:p14="http://schemas.microsoft.com/office/powerpoint/2010/main" val="4268956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70C16313-D20B-4096-821C-AE829FB33238}" type="datetimeFigureOut">
              <a:rPr lang="cs-CZ" smtClean="0"/>
              <a:t>22.10.2021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0601973-BA87-4E00-AA27-9CB2B4AFCA0A}" type="slidenum">
              <a:rPr lang="cs-CZ" smtClean="0"/>
              <a:t>‹#›</a:t>
            </a:fld>
            <a:endParaRPr lang="cs-CZ"/>
          </a:p>
        </p:txBody>
      </p:sp>
    </p:spTree>
    <p:extLst>
      <p:ext uri="{BB962C8B-B14F-4D97-AF65-F5344CB8AC3E}">
        <p14:creationId xmlns:p14="http://schemas.microsoft.com/office/powerpoint/2010/main" val="460302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C16313-D20B-4096-821C-AE829FB33238}" type="datetimeFigureOut">
              <a:rPr lang="cs-CZ" smtClean="0"/>
              <a:t>22.10.2021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601973-BA87-4E00-AA27-9CB2B4AFCA0A}" type="slidenum">
              <a:rPr lang="cs-CZ" smtClean="0"/>
              <a:t>‹#›</a:t>
            </a:fld>
            <a:endParaRPr lang="cs-CZ"/>
          </a:p>
        </p:txBody>
      </p:sp>
    </p:spTree>
    <p:extLst>
      <p:ext uri="{BB962C8B-B14F-4D97-AF65-F5344CB8AC3E}">
        <p14:creationId xmlns:p14="http://schemas.microsoft.com/office/powerpoint/2010/main" val="1107821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czechsmartcitycluster.com/en/home-en/" TargetMode="External"/><Relationship Id="rId2" Type="http://schemas.openxmlformats.org/officeDocument/2006/relationships/hyperlink" Target="mailto:INFO@CZECHSMARTCITYCLUSTER.COM"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hyperlink" Target="https://ec.europa.eu/info/strategy/priorities-2019-2024/european-green-deal_en#documents"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www.sfzp.cz/en/about-the-modernisation-fund/" TargetMode="External"/><Relationship Id="rId5" Type="http://schemas.openxmlformats.org/officeDocument/2006/relationships/hyperlink" Target="https://www.countryforfuture.com/en/" TargetMode="External"/><Relationship Id="rId4" Type="http://schemas.openxmlformats.org/officeDocument/2006/relationships/hyperlink" Target="https://ec.europa.eu/info/eu-regional-and-urban-development/topics/cities-and-urban-development/city-initiatives/smart-cities_en"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zechsmartcitycluster.com/en/single-information-and-data-platform-for-the-smart-concept/"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968" t="13941" r="29265" b="26663"/>
          <a:stretch/>
        </p:blipFill>
        <p:spPr bwMode="auto">
          <a:xfrm>
            <a:off x="0" y="0"/>
            <a:ext cx="1349299" cy="126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ovéPole 7"/>
          <p:cNvSpPr txBox="1"/>
          <p:nvPr/>
        </p:nvSpPr>
        <p:spPr>
          <a:xfrm>
            <a:off x="1562269" y="3312068"/>
            <a:ext cx="3400024" cy="2062103"/>
          </a:xfrm>
          <a:prstGeom prst="rect">
            <a:avLst/>
          </a:prstGeom>
          <a:noFill/>
        </p:spPr>
        <p:txBody>
          <a:bodyPr wrap="square" rtlCol="0">
            <a:spAutoFit/>
          </a:bodyPr>
          <a:lstStyle/>
          <a:p>
            <a:pPr algn="just"/>
            <a:r>
              <a:rPr lang="en-US" sz="1600" dirty="0">
                <a:solidFill>
                  <a:schemeClr val="accent2"/>
                </a:solidFill>
              </a:rPr>
              <a:t>    CONTENT:</a:t>
            </a:r>
          </a:p>
          <a:p>
            <a:pPr marL="742950" lvl="1" indent="-285750" algn="just">
              <a:buFont typeface="Wingdings" panose="05000000000000000000" pitchFamily="2" charset="2"/>
              <a:buChar char="§"/>
            </a:pPr>
            <a:r>
              <a:rPr lang="en-US" sz="1400" dirty="0"/>
              <a:t>Legislation</a:t>
            </a:r>
          </a:p>
          <a:p>
            <a:pPr marL="742950" lvl="1" indent="-285750" algn="just">
              <a:buFont typeface="Wingdings" panose="05000000000000000000" pitchFamily="2" charset="2"/>
              <a:buChar char="§"/>
            </a:pPr>
            <a:r>
              <a:rPr lang="en-US" sz="1400" dirty="0"/>
              <a:t>Vision, credo, mission</a:t>
            </a:r>
          </a:p>
          <a:p>
            <a:pPr marL="742950" lvl="1" indent="-285750" algn="just">
              <a:buFont typeface="Wingdings" panose="05000000000000000000" pitchFamily="2" charset="2"/>
              <a:buChar char="§"/>
            </a:pPr>
            <a:r>
              <a:rPr lang="en-US" sz="1400" dirty="0"/>
              <a:t>Current state</a:t>
            </a:r>
          </a:p>
          <a:p>
            <a:pPr marL="742950" lvl="1" indent="-285750" algn="just">
              <a:buFont typeface="Wingdings" panose="05000000000000000000" pitchFamily="2" charset="2"/>
              <a:buChar char="§"/>
            </a:pPr>
            <a:r>
              <a:rPr lang="en-US" sz="1400" dirty="0"/>
              <a:t>Target state</a:t>
            </a:r>
          </a:p>
          <a:p>
            <a:pPr marL="742950" lvl="1" indent="-285750" algn="just">
              <a:buFont typeface="Wingdings" panose="05000000000000000000" pitchFamily="2" charset="2"/>
              <a:buChar char="§"/>
            </a:pPr>
            <a:r>
              <a:rPr lang="en-US" sz="1400" dirty="0"/>
              <a:t>Priority areas / domains</a:t>
            </a:r>
          </a:p>
          <a:p>
            <a:pPr marL="742950" lvl="1" indent="-285750" algn="just">
              <a:buFont typeface="Wingdings" panose="05000000000000000000" pitchFamily="2" charset="2"/>
              <a:buChar char="§"/>
            </a:pPr>
            <a:r>
              <a:rPr lang="en-US" sz="1400" dirty="0"/>
              <a:t>Target groups</a:t>
            </a:r>
          </a:p>
          <a:p>
            <a:pPr marL="742950" lvl="1" indent="-285750" algn="just">
              <a:buFont typeface="Wingdings" panose="05000000000000000000" pitchFamily="2" charset="2"/>
              <a:buChar char="§"/>
            </a:pPr>
            <a:r>
              <a:rPr lang="en-US" sz="1400" dirty="0"/>
              <a:t>Cluster activities</a:t>
            </a:r>
          </a:p>
          <a:p>
            <a:pPr marL="742950" lvl="1" indent="-285750" algn="just">
              <a:buFont typeface="Wingdings" panose="05000000000000000000" pitchFamily="2" charset="2"/>
              <a:buChar char="§"/>
            </a:pPr>
            <a:r>
              <a:rPr lang="en-US" sz="1400" dirty="0"/>
              <a:t>What we support and offer</a:t>
            </a:r>
          </a:p>
        </p:txBody>
      </p:sp>
      <p:sp>
        <p:nvSpPr>
          <p:cNvPr id="11" name="Google Shape;129;p3"/>
          <p:cNvSpPr txBox="1">
            <a:spLocks/>
          </p:cNvSpPr>
          <p:nvPr/>
        </p:nvSpPr>
        <p:spPr>
          <a:xfrm>
            <a:off x="1053220" y="6121648"/>
            <a:ext cx="11056784" cy="649060"/>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2"/>
              </a:buClr>
              <a:buSzPts val="3600"/>
              <a:buFont typeface="Sorts Mill Goudy"/>
              <a:buNone/>
              <a:defRPr sz="3600" b="0" i="0" u="none" strike="noStrike" cap="none">
                <a:solidFill>
                  <a:schemeClr val="dk2"/>
                </a:solidFill>
                <a:latin typeface="Sorts Mill Goudy"/>
                <a:ea typeface="Sorts Mill Goudy"/>
                <a:cs typeface="Sorts Mill Goudy"/>
                <a:sym typeface="Sorts Mill Goudy"/>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3200"/>
            </a:pPr>
            <a:r>
              <a:rPr lang="en-US" sz="1200" dirty="0">
                <a:latin typeface="+mn-lt"/>
              </a:rPr>
              <a:t>Project “SINGLE INFORMATION AND METHODOLOGY PLATFORM FOR THE SMART CONCEPT” is funded by the Ministry for Local Development (MMR) </a:t>
            </a:r>
            <a:endParaRPr lang="cs-CZ" sz="1200" dirty="0">
              <a:latin typeface="+mn-lt"/>
            </a:endParaRPr>
          </a:p>
          <a:p>
            <a:pPr>
              <a:buSzPts val="3200"/>
            </a:pPr>
            <a:r>
              <a:rPr lang="en-US" sz="1200" dirty="0">
                <a:latin typeface="+mn-lt"/>
              </a:rPr>
              <a:t>through call n. 1/2021/NNO aimed at supporting sustainable development in regions, cities, towns and municipalities.</a:t>
            </a:r>
            <a:endParaRPr lang="cs-CZ" sz="1200" dirty="0">
              <a:latin typeface="+mn-lt"/>
            </a:endParaRPr>
          </a:p>
        </p:txBody>
      </p:sp>
      <p:sp>
        <p:nvSpPr>
          <p:cNvPr id="13" name="TextovéPole 12"/>
          <p:cNvSpPr txBox="1"/>
          <p:nvPr/>
        </p:nvSpPr>
        <p:spPr>
          <a:xfrm>
            <a:off x="3233530" y="1375703"/>
            <a:ext cx="8223041" cy="4862870"/>
          </a:xfrm>
          <a:prstGeom prst="rect">
            <a:avLst/>
          </a:prstGeom>
          <a:noFill/>
        </p:spPr>
        <p:txBody>
          <a:bodyPr wrap="square" rtlCol="0">
            <a:spAutoFit/>
          </a:bodyPr>
          <a:lstStyle/>
          <a:p>
            <a:pPr algn="r"/>
            <a:r>
              <a:rPr lang="en-US" sz="4000" dirty="0">
                <a:solidFill>
                  <a:schemeClr val="accent2"/>
                </a:solidFill>
                <a:latin typeface="+mj-lt"/>
              </a:rPr>
              <a:t>STRATEGIC INTENTION OF CSCC 2022</a:t>
            </a:r>
            <a:endParaRPr lang="en-US" sz="3600" dirty="0">
              <a:solidFill>
                <a:schemeClr val="accent2"/>
              </a:solidFill>
              <a:latin typeface="+mj-lt"/>
            </a:endParaRPr>
          </a:p>
          <a:p>
            <a:pPr algn="r"/>
            <a:r>
              <a:rPr lang="en-US" dirty="0"/>
              <a:t>Online debate on the subject of „Benefits of the digital era for people“</a:t>
            </a:r>
            <a:endParaRPr lang="cs-CZ" dirty="0"/>
          </a:p>
          <a:p>
            <a:pPr algn="r"/>
            <a:endParaRPr lang="cs-CZ" dirty="0"/>
          </a:p>
          <a:p>
            <a:pPr algn="r"/>
            <a:r>
              <a:rPr lang="cs-CZ" sz="1600" dirty="0"/>
              <a:t>(CSCC = Czech Smart City Cluster)</a:t>
            </a:r>
            <a:endParaRPr lang="en-US" sz="1600" dirty="0"/>
          </a:p>
          <a:p>
            <a:pPr algn="r"/>
            <a:endParaRPr lang="cs-CZ" dirty="0"/>
          </a:p>
          <a:p>
            <a:pPr algn="r"/>
            <a:endParaRPr lang="cs-CZ" dirty="0"/>
          </a:p>
          <a:p>
            <a:pPr algn="r"/>
            <a:endParaRPr lang="cs-CZ" dirty="0"/>
          </a:p>
          <a:p>
            <a:pPr algn="r"/>
            <a:endParaRPr lang="cs-CZ" dirty="0"/>
          </a:p>
          <a:p>
            <a:pPr algn="r"/>
            <a:endParaRPr lang="cs-CZ" dirty="0"/>
          </a:p>
          <a:p>
            <a:pPr algn="r"/>
            <a:endParaRPr lang="cs-CZ" dirty="0"/>
          </a:p>
          <a:p>
            <a:pPr algn="r"/>
            <a:endParaRPr lang="cs-CZ" dirty="0"/>
          </a:p>
          <a:p>
            <a:pPr algn="r"/>
            <a:endParaRPr lang="cs-CZ" dirty="0"/>
          </a:p>
          <a:p>
            <a:pPr algn="r"/>
            <a:endParaRPr lang="cs-CZ" dirty="0"/>
          </a:p>
          <a:p>
            <a:pPr algn="r"/>
            <a:endParaRPr lang="cs-CZ" dirty="0"/>
          </a:p>
          <a:p>
            <a:pPr algn="r"/>
            <a:r>
              <a:rPr lang="cs-CZ" dirty="0"/>
              <a:t>14. 10. 2021</a:t>
            </a:r>
          </a:p>
          <a:p>
            <a:pPr algn="r"/>
            <a:endParaRPr lang="cs-CZ" dirty="0"/>
          </a:p>
        </p:txBody>
      </p:sp>
      <p:pic>
        <p:nvPicPr>
          <p:cNvPr id="1026" name="Picture 2" descr="Ministerstvo pro místní rozvoj ČR - Home">
            <a:extLst>
              <a:ext uri="{FF2B5EF4-FFF2-40B4-BE49-F238E27FC236}">
                <a16:creationId xmlns:a16="http://schemas.microsoft.com/office/drawing/2014/main" id="{2020E982-4A4C-4B84-97D3-C5807725C7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5687" y="234026"/>
            <a:ext cx="3419056" cy="66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3876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968" t="13941" r="29265" b="26663"/>
          <a:stretch/>
        </p:blipFill>
        <p:spPr bwMode="auto">
          <a:xfrm>
            <a:off x="0" y="0"/>
            <a:ext cx="1349299" cy="126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Obdélník 5"/>
          <p:cNvSpPr/>
          <p:nvPr/>
        </p:nvSpPr>
        <p:spPr>
          <a:xfrm>
            <a:off x="7608293" y="310080"/>
            <a:ext cx="4158704" cy="461665"/>
          </a:xfrm>
          <a:prstGeom prst="rect">
            <a:avLst/>
          </a:prstGeom>
        </p:spPr>
        <p:txBody>
          <a:bodyPr wrap="none">
            <a:spAutoFit/>
          </a:bodyPr>
          <a:lstStyle/>
          <a:p>
            <a:pPr algn="r"/>
            <a:r>
              <a:rPr lang="cs-CZ" sz="2400" dirty="0">
                <a:solidFill>
                  <a:schemeClr val="accent2"/>
                </a:solidFill>
                <a:latin typeface="+mj-lt"/>
              </a:rPr>
              <a:t>WHAT WE SUPPORT AND OFFER</a:t>
            </a:r>
          </a:p>
        </p:txBody>
      </p:sp>
      <p:graphicFrame>
        <p:nvGraphicFramePr>
          <p:cNvPr id="2" name="Tabulka 1"/>
          <p:cNvGraphicFramePr>
            <a:graphicFrameLocks noGrp="1"/>
          </p:cNvGraphicFramePr>
          <p:nvPr>
            <p:extLst>
              <p:ext uri="{D42A27DB-BD31-4B8C-83A1-F6EECF244321}">
                <p14:modId xmlns:p14="http://schemas.microsoft.com/office/powerpoint/2010/main" val="235780877"/>
              </p:ext>
            </p:extLst>
          </p:nvPr>
        </p:nvGraphicFramePr>
        <p:xfrm>
          <a:off x="1171977" y="1081825"/>
          <a:ext cx="10595020" cy="4714240"/>
        </p:xfrm>
        <a:graphic>
          <a:graphicData uri="http://schemas.openxmlformats.org/drawingml/2006/table">
            <a:tbl>
              <a:tblPr firstRow="1" bandRow="1">
                <a:tableStyleId>{5940675A-B579-460E-94D1-54222C63F5DA}</a:tableStyleId>
              </a:tblPr>
              <a:tblGrid>
                <a:gridCol w="5297510">
                  <a:extLst>
                    <a:ext uri="{9D8B030D-6E8A-4147-A177-3AD203B41FA5}">
                      <a16:colId xmlns:a16="http://schemas.microsoft.com/office/drawing/2014/main" val="20000"/>
                    </a:ext>
                  </a:extLst>
                </a:gridCol>
                <a:gridCol w="5297510">
                  <a:extLst>
                    <a:ext uri="{9D8B030D-6E8A-4147-A177-3AD203B41FA5}">
                      <a16:colId xmlns:a16="http://schemas.microsoft.com/office/drawing/2014/main" val="20001"/>
                    </a:ext>
                  </a:extLst>
                </a:gridCol>
              </a:tblGrid>
              <a:tr h="370840">
                <a:tc>
                  <a:txBody>
                    <a:bodyPr/>
                    <a:lstStyle/>
                    <a:p>
                      <a:pPr marL="0" indent="0">
                        <a:spcBef>
                          <a:spcPts val="0"/>
                        </a:spcBef>
                        <a:buFont typeface="Arial" panose="020B0604020202020204" pitchFamily="34" charset="0"/>
                        <a:buNone/>
                      </a:pPr>
                      <a:r>
                        <a:rPr lang="en-US" sz="1800" kern="1200" noProof="0">
                          <a:solidFill>
                            <a:schemeClr val="bg1"/>
                          </a:solidFill>
                          <a:latin typeface="+mn-lt"/>
                        </a:rPr>
                        <a:t>WHAT WE SUPPORT</a:t>
                      </a:r>
                      <a:endParaRPr lang="en-US" sz="1800" noProof="0">
                        <a:solidFill>
                          <a:schemeClr val="bg1"/>
                        </a:solidFill>
                        <a:latin typeface="+mn-lt"/>
                      </a:endParaRPr>
                    </a:p>
                  </a:txBody>
                  <a:tcPr>
                    <a:lnL w="12700" cap="flat" cmpd="sng" algn="ctr">
                      <a:solidFill>
                        <a:schemeClr val="accent2">
                          <a:lumMod val="20000"/>
                          <a:lumOff val="80000"/>
                        </a:schemeClr>
                      </a:solidFill>
                      <a:prstDash val="solid"/>
                      <a:round/>
                      <a:headEnd type="none" w="med" len="med"/>
                      <a:tailEnd type="none" w="med" len="med"/>
                    </a:lnL>
                    <a:lnR w="12700" cap="flat" cmpd="sng" algn="ctr">
                      <a:solidFill>
                        <a:schemeClr val="accent2">
                          <a:lumMod val="20000"/>
                          <a:lumOff val="80000"/>
                        </a:schemeClr>
                      </a:solidFill>
                      <a:prstDash val="solid"/>
                      <a:round/>
                      <a:headEnd type="none" w="med" len="med"/>
                      <a:tailEnd type="none" w="med" len="med"/>
                    </a:lnR>
                    <a:lnT w="12700" cap="flat" cmpd="sng" algn="ctr">
                      <a:solidFill>
                        <a:schemeClr val="accent2">
                          <a:lumMod val="20000"/>
                          <a:lumOff val="80000"/>
                        </a:schemeClr>
                      </a:solidFill>
                      <a:prstDash val="solid"/>
                      <a:round/>
                      <a:headEnd type="none" w="med" len="med"/>
                      <a:tailEnd type="none" w="med" len="med"/>
                    </a:lnT>
                    <a:lnB w="12700" cap="flat" cmpd="sng" algn="ctr">
                      <a:solidFill>
                        <a:schemeClr val="accent2">
                          <a:lumMod val="20000"/>
                          <a:lumOff val="80000"/>
                        </a:schemeClr>
                      </a:solidFill>
                      <a:prstDash val="solid"/>
                      <a:round/>
                      <a:headEnd type="none" w="med" len="med"/>
                      <a:tailEnd type="none" w="med" len="med"/>
                    </a:lnB>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kern="1200" noProof="0">
                          <a:solidFill>
                            <a:schemeClr val="bg1"/>
                          </a:solidFill>
                          <a:latin typeface="+mn-lt"/>
                        </a:rPr>
                        <a:t>WHAT WE OFFER</a:t>
                      </a:r>
                      <a:endParaRPr lang="en-US" sz="1800" b="1" kern="1200" noProof="0">
                        <a:solidFill>
                          <a:schemeClr val="bg1"/>
                        </a:solidFill>
                        <a:latin typeface="+mn-lt"/>
                        <a:ea typeface="+mn-ea"/>
                        <a:cs typeface="+mn-cs"/>
                      </a:endParaRPr>
                    </a:p>
                  </a:txBody>
                  <a:tcPr>
                    <a:lnL w="12700" cap="flat" cmpd="sng" algn="ctr">
                      <a:solidFill>
                        <a:schemeClr val="accent2">
                          <a:lumMod val="20000"/>
                          <a:lumOff val="80000"/>
                        </a:schemeClr>
                      </a:solidFill>
                      <a:prstDash val="solid"/>
                      <a:round/>
                      <a:headEnd type="none" w="med" len="med"/>
                      <a:tailEnd type="none" w="med" len="med"/>
                    </a:lnL>
                    <a:lnR w="12700" cap="flat" cmpd="sng" algn="ctr">
                      <a:solidFill>
                        <a:schemeClr val="accent2">
                          <a:lumMod val="20000"/>
                          <a:lumOff val="80000"/>
                        </a:schemeClr>
                      </a:solidFill>
                      <a:prstDash val="solid"/>
                      <a:round/>
                      <a:headEnd type="none" w="med" len="med"/>
                      <a:tailEnd type="none" w="med" len="med"/>
                    </a:lnR>
                    <a:lnT w="12700" cap="flat" cmpd="sng" algn="ctr">
                      <a:solidFill>
                        <a:schemeClr val="accent2">
                          <a:lumMod val="20000"/>
                          <a:lumOff val="80000"/>
                        </a:schemeClr>
                      </a:solidFill>
                      <a:prstDash val="solid"/>
                      <a:round/>
                      <a:headEnd type="none" w="med" len="med"/>
                      <a:tailEnd type="none" w="med" len="med"/>
                    </a:lnT>
                    <a:lnB w="12700" cap="flat" cmpd="sng" algn="ctr">
                      <a:solidFill>
                        <a:schemeClr val="accent2">
                          <a:lumMod val="20000"/>
                          <a:lumOff val="80000"/>
                        </a:schemeClr>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370840">
                <a:tc>
                  <a:txBody>
                    <a:bodyPr/>
                    <a:lstStyle/>
                    <a:p>
                      <a:pPr marL="285750" lvl="0" indent="-285750" algn="just">
                        <a:spcBef>
                          <a:spcPts val="0"/>
                        </a:spcBef>
                        <a:spcAft>
                          <a:spcPts val="600"/>
                        </a:spcAft>
                        <a:buClr>
                          <a:schemeClr val="dk2"/>
                        </a:buClr>
                        <a:buSzPts val="1260"/>
                        <a:buFont typeface="Wingdings" panose="05000000000000000000" pitchFamily="2" charset="2"/>
                        <a:buChar char="§"/>
                      </a:pPr>
                      <a:r>
                        <a:rPr lang="en-US" sz="1800" noProof="0">
                          <a:latin typeface="+mn-lt"/>
                        </a:rPr>
                        <a:t>Transfer of know-how and methodological support</a:t>
                      </a:r>
                    </a:p>
                    <a:p>
                      <a:pPr marL="285750" lvl="0" indent="-285750" algn="just">
                        <a:spcBef>
                          <a:spcPts val="0"/>
                        </a:spcBef>
                        <a:spcAft>
                          <a:spcPts val="600"/>
                        </a:spcAft>
                        <a:buClr>
                          <a:schemeClr val="dk2"/>
                        </a:buClr>
                        <a:buSzPts val="1260"/>
                        <a:buFont typeface="Wingdings" panose="05000000000000000000" pitchFamily="2" charset="2"/>
                        <a:buChar char="§"/>
                      </a:pPr>
                      <a:r>
                        <a:rPr lang="en-US" sz="1800" noProof="0">
                          <a:latin typeface="+mn-lt"/>
                        </a:rPr>
                        <a:t>Application of research and development in SC solutions </a:t>
                      </a:r>
                    </a:p>
                    <a:p>
                      <a:pPr marL="285750" lvl="0" indent="-285750" algn="just">
                        <a:spcBef>
                          <a:spcPts val="0"/>
                        </a:spcBef>
                        <a:spcAft>
                          <a:spcPts val="600"/>
                        </a:spcAft>
                        <a:buClr>
                          <a:schemeClr val="dk2"/>
                        </a:buClr>
                        <a:buSzPts val="1260"/>
                        <a:buFont typeface="Wingdings" panose="05000000000000000000" pitchFamily="2" charset="2"/>
                        <a:buChar char="§"/>
                      </a:pPr>
                      <a:r>
                        <a:rPr lang="en-US" sz="1800" noProof="0">
                          <a:latin typeface="+mn-lt"/>
                        </a:rPr>
                        <a:t>Standardization of smart technologies </a:t>
                      </a:r>
                    </a:p>
                    <a:p>
                      <a:pPr marL="285750" lvl="0" indent="-285750" algn="just">
                        <a:spcBef>
                          <a:spcPts val="0"/>
                        </a:spcBef>
                        <a:spcAft>
                          <a:spcPts val="600"/>
                        </a:spcAft>
                        <a:buClr>
                          <a:schemeClr val="dk2"/>
                        </a:buClr>
                        <a:buSzPts val="1260"/>
                        <a:buFont typeface="Wingdings" panose="05000000000000000000" pitchFamily="2" charset="2"/>
                        <a:buChar char="§"/>
                      </a:pPr>
                      <a:r>
                        <a:rPr lang="en-US" sz="1800" noProof="0">
                          <a:latin typeface="+mn-lt"/>
                        </a:rPr>
                        <a:t>Communication with the citizen and activation of the public</a:t>
                      </a:r>
                    </a:p>
                    <a:p>
                      <a:pPr marL="285750" lvl="0" indent="-285750" algn="just">
                        <a:spcBef>
                          <a:spcPts val="0"/>
                        </a:spcBef>
                        <a:spcAft>
                          <a:spcPts val="600"/>
                        </a:spcAft>
                        <a:buClr>
                          <a:schemeClr val="dk2"/>
                        </a:buClr>
                        <a:buSzPts val="1260"/>
                        <a:buFont typeface="Wingdings" panose="05000000000000000000" pitchFamily="2" charset="2"/>
                        <a:buChar char="§"/>
                      </a:pPr>
                      <a:r>
                        <a:rPr lang="en-US" sz="1800" noProof="0">
                          <a:latin typeface="+mn-lt"/>
                        </a:rPr>
                        <a:t>Involvement of local markets and SMBs </a:t>
                      </a:r>
                    </a:p>
                    <a:p>
                      <a:pPr marL="285750" lvl="0" indent="-285750" algn="just">
                        <a:spcBef>
                          <a:spcPts val="0"/>
                        </a:spcBef>
                        <a:spcAft>
                          <a:spcPts val="600"/>
                        </a:spcAft>
                        <a:buClr>
                          <a:schemeClr val="dk2"/>
                        </a:buClr>
                        <a:buSzPts val="1260"/>
                        <a:buFont typeface="Wingdings" panose="05000000000000000000" pitchFamily="2" charset="2"/>
                        <a:buChar char="§"/>
                      </a:pPr>
                      <a:r>
                        <a:rPr lang="en-US" sz="1800" noProof="0">
                          <a:latin typeface="+mn-lt"/>
                        </a:rPr>
                        <a:t>The active role of municipalities </a:t>
                      </a:r>
                    </a:p>
                    <a:p>
                      <a:pPr marL="285750" lvl="0" indent="-285750" algn="just">
                        <a:spcBef>
                          <a:spcPts val="0"/>
                        </a:spcBef>
                        <a:spcAft>
                          <a:spcPts val="600"/>
                        </a:spcAft>
                        <a:buClr>
                          <a:schemeClr val="dk2"/>
                        </a:buClr>
                        <a:buSzPts val="1260"/>
                        <a:buFont typeface="Wingdings" panose="05000000000000000000" pitchFamily="2" charset="2"/>
                        <a:buChar char="§"/>
                      </a:pPr>
                      <a:r>
                        <a:rPr lang="en-US" sz="1800" noProof="0">
                          <a:latin typeface="+mn-lt"/>
                        </a:rPr>
                        <a:t>Open technologies and Open Data </a:t>
                      </a:r>
                    </a:p>
                    <a:p>
                      <a:pPr marL="285750" lvl="0" indent="-285750" algn="just">
                        <a:spcBef>
                          <a:spcPts val="0"/>
                        </a:spcBef>
                        <a:spcAft>
                          <a:spcPts val="600"/>
                        </a:spcAft>
                        <a:buClr>
                          <a:schemeClr val="dk2"/>
                        </a:buClr>
                        <a:buSzPts val="1260"/>
                        <a:buFont typeface="Wingdings" panose="05000000000000000000" pitchFamily="2" charset="2"/>
                        <a:buChar char="§"/>
                      </a:pPr>
                      <a:r>
                        <a:rPr lang="en-US" sz="1800" noProof="0">
                          <a:latin typeface="+mn-lt"/>
                        </a:rPr>
                        <a:t>Expanding the membership base </a:t>
                      </a:r>
                    </a:p>
                    <a:p>
                      <a:pPr marL="285750" lvl="0" indent="-285750" algn="just">
                        <a:spcBef>
                          <a:spcPts val="0"/>
                        </a:spcBef>
                        <a:spcAft>
                          <a:spcPts val="600"/>
                        </a:spcAft>
                        <a:buClr>
                          <a:schemeClr val="dk2"/>
                        </a:buClr>
                        <a:buSzPts val="1260"/>
                        <a:buFont typeface="Wingdings" panose="05000000000000000000" pitchFamily="2" charset="2"/>
                        <a:buChar char="§"/>
                      </a:pPr>
                      <a:r>
                        <a:rPr lang="en-US" sz="1800" noProof="0">
                          <a:latin typeface="+mn-lt"/>
                        </a:rPr>
                        <a:t>Involvement of start-up companies, development and university communities</a:t>
                      </a:r>
                    </a:p>
                    <a:p>
                      <a:pPr marL="0" indent="0" algn="just">
                        <a:spcBef>
                          <a:spcPts val="0"/>
                        </a:spcBef>
                        <a:spcAft>
                          <a:spcPts val="600"/>
                        </a:spcAft>
                        <a:buFont typeface="Arial" panose="020B0604020202020204" pitchFamily="34" charset="0"/>
                        <a:buNone/>
                      </a:pPr>
                      <a:endParaRPr lang="en-US" sz="1800" noProof="0">
                        <a:latin typeface="+mn-lt"/>
                      </a:endParaRPr>
                    </a:p>
                  </a:txBody>
                  <a:tcPr>
                    <a:lnL w="12700" cap="flat" cmpd="sng" algn="ctr">
                      <a:solidFill>
                        <a:schemeClr val="accent2">
                          <a:lumMod val="20000"/>
                          <a:lumOff val="80000"/>
                        </a:schemeClr>
                      </a:solidFill>
                      <a:prstDash val="solid"/>
                      <a:round/>
                      <a:headEnd type="none" w="med" len="med"/>
                      <a:tailEnd type="none" w="med" len="med"/>
                    </a:lnL>
                    <a:lnR w="12700" cap="flat" cmpd="sng" algn="ctr">
                      <a:solidFill>
                        <a:schemeClr val="accent2">
                          <a:lumMod val="20000"/>
                          <a:lumOff val="80000"/>
                        </a:schemeClr>
                      </a:solidFill>
                      <a:prstDash val="solid"/>
                      <a:round/>
                      <a:headEnd type="none" w="med" len="med"/>
                      <a:tailEnd type="none" w="med" len="med"/>
                    </a:lnR>
                    <a:lnT w="12700" cap="flat" cmpd="sng" algn="ctr">
                      <a:solidFill>
                        <a:schemeClr val="accent2">
                          <a:lumMod val="20000"/>
                          <a:lumOff val="80000"/>
                        </a:schemeClr>
                      </a:solidFill>
                      <a:prstDash val="solid"/>
                      <a:round/>
                      <a:headEnd type="none" w="med" len="med"/>
                      <a:tailEnd type="none" w="med" len="med"/>
                    </a:lnT>
                    <a:lnB w="12700" cap="flat" cmpd="sng" algn="ctr">
                      <a:solidFill>
                        <a:schemeClr val="accent2">
                          <a:lumMod val="20000"/>
                          <a:lumOff val="80000"/>
                        </a:schemeClr>
                      </a:solidFill>
                      <a:prstDash val="solid"/>
                      <a:round/>
                      <a:headEnd type="none" w="med" len="med"/>
                      <a:tailEnd type="none" w="med" len="med"/>
                    </a:lnB>
                  </a:tcPr>
                </a:tc>
                <a:tc>
                  <a:txBody>
                    <a:bodyPr/>
                    <a:lstStyle/>
                    <a:p>
                      <a:pPr marL="285750" lvl="0" indent="-285750" algn="just">
                        <a:spcBef>
                          <a:spcPts val="0"/>
                        </a:spcBef>
                        <a:spcAft>
                          <a:spcPts val="600"/>
                        </a:spcAft>
                        <a:buClr>
                          <a:schemeClr val="dk2"/>
                        </a:buClr>
                        <a:buSzPct val="70000"/>
                        <a:buFont typeface="Arial" panose="020B0604020202020204" pitchFamily="34" charset="0"/>
                        <a:buChar char="•"/>
                      </a:pPr>
                      <a:r>
                        <a:rPr lang="en-US" sz="1800" noProof="0" dirty="0">
                          <a:latin typeface="+mn-lt"/>
                        </a:rPr>
                        <a:t>Communication and know how network for SMART city</a:t>
                      </a:r>
                    </a:p>
                    <a:p>
                      <a:pPr marL="285750" lvl="0" indent="-285750" algn="just">
                        <a:spcBef>
                          <a:spcPts val="0"/>
                        </a:spcBef>
                        <a:spcAft>
                          <a:spcPts val="600"/>
                        </a:spcAft>
                        <a:buClr>
                          <a:schemeClr val="dk2"/>
                        </a:buClr>
                        <a:buSzPct val="70000"/>
                        <a:buFont typeface="Arial" panose="020B0604020202020204" pitchFamily="34" charset="0"/>
                        <a:buChar char="•"/>
                      </a:pPr>
                      <a:r>
                        <a:rPr lang="en-US" sz="1800" noProof="0" dirty="0">
                          <a:latin typeface="+mn-lt"/>
                        </a:rPr>
                        <a:t>Expertise in the field of Smart Cities </a:t>
                      </a:r>
                    </a:p>
                    <a:p>
                      <a:pPr marL="285750" lvl="0" indent="-285750" algn="just">
                        <a:spcBef>
                          <a:spcPts val="0"/>
                        </a:spcBef>
                        <a:spcAft>
                          <a:spcPts val="600"/>
                        </a:spcAft>
                        <a:buClr>
                          <a:schemeClr val="dk2"/>
                        </a:buClr>
                        <a:buSzPct val="70000"/>
                        <a:buFont typeface="Arial" panose="020B0604020202020204" pitchFamily="34" charset="0"/>
                        <a:buChar char="•"/>
                      </a:pPr>
                      <a:r>
                        <a:rPr lang="en-US" sz="1800" noProof="0" dirty="0">
                          <a:latin typeface="+mn-lt"/>
                        </a:rPr>
                        <a:t>Technological and methodological support of SC projects </a:t>
                      </a:r>
                    </a:p>
                    <a:p>
                      <a:pPr marL="285750" lvl="0" indent="-285750" algn="just">
                        <a:spcBef>
                          <a:spcPts val="0"/>
                        </a:spcBef>
                        <a:spcAft>
                          <a:spcPts val="600"/>
                        </a:spcAft>
                        <a:buClr>
                          <a:schemeClr val="dk2"/>
                        </a:buClr>
                        <a:buSzPct val="70000"/>
                        <a:buFont typeface="Arial" panose="020B0604020202020204" pitchFamily="34" charset="0"/>
                        <a:buChar char="•"/>
                      </a:pPr>
                      <a:r>
                        <a:rPr lang="en-US" sz="1800" noProof="0" dirty="0">
                          <a:latin typeface="+mn-lt"/>
                        </a:rPr>
                        <a:t>Effective cooperation with academic partners</a:t>
                      </a:r>
                    </a:p>
                    <a:p>
                      <a:pPr marL="285750" lvl="0" indent="-285750" algn="just" defTabSz="914400" rtl="0" eaLnBrk="1" latinLnBrk="0" hangingPunct="1">
                        <a:spcBef>
                          <a:spcPts val="0"/>
                        </a:spcBef>
                        <a:spcAft>
                          <a:spcPts val="600"/>
                        </a:spcAft>
                        <a:buClr>
                          <a:schemeClr val="dk2"/>
                        </a:buClr>
                        <a:buSzPct val="70000"/>
                        <a:buFont typeface="Arial" panose="020B0604020202020204" pitchFamily="34" charset="0"/>
                        <a:buChar char="•"/>
                      </a:pPr>
                      <a:r>
                        <a:rPr lang="en-US" sz="1800" kern="1200" noProof="0" dirty="0">
                          <a:solidFill>
                            <a:schemeClr val="tx1"/>
                          </a:solidFill>
                          <a:latin typeface="+mn-lt"/>
                          <a:ea typeface="+mn-ea"/>
                          <a:cs typeface="+mn-cs"/>
                        </a:rPr>
                        <a:t>Verification and standardization of smart technologies</a:t>
                      </a:r>
                    </a:p>
                    <a:p>
                      <a:pPr marL="285750" lvl="0" indent="-285750" algn="just">
                        <a:spcBef>
                          <a:spcPts val="0"/>
                        </a:spcBef>
                        <a:spcAft>
                          <a:spcPts val="600"/>
                        </a:spcAft>
                        <a:buClr>
                          <a:schemeClr val="dk2"/>
                        </a:buClr>
                        <a:buSzPct val="70000"/>
                        <a:buFont typeface="Arial" panose="020B0604020202020204" pitchFamily="34" charset="0"/>
                        <a:buChar char="•"/>
                      </a:pPr>
                      <a:r>
                        <a:rPr lang="en-US" sz="1800" noProof="0" dirty="0">
                          <a:latin typeface="+mn-lt"/>
                        </a:rPr>
                        <a:t>Support for reproducing proven solutions </a:t>
                      </a:r>
                    </a:p>
                    <a:p>
                      <a:pPr marL="285750" lvl="0" indent="-285750" algn="just">
                        <a:spcBef>
                          <a:spcPts val="0"/>
                        </a:spcBef>
                        <a:spcAft>
                          <a:spcPts val="600"/>
                        </a:spcAft>
                        <a:buClr>
                          <a:schemeClr val="dk2"/>
                        </a:buClr>
                        <a:buSzPct val="70000"/>
                        <a:buFont typeface="Arial" panose="020B0604020202020204" pitchFamily="34" charset="0"/>
                        <a:buChar char="•"/>
                      </a:pPr>
                      <a:r>
                        <a:rPr lang="en-US" sz="1800" noProof="0" dirty="0">
                          <a:latin typeface="+mn-lt"/>
                        </a:rPr>
                        <a:t>Alternative economic models and funding support </a:t>
                      </a:r>
                    </a:p>
                    <a:p>
                      <a:pPr marL="285750" lvl="0" indent="-285750" algn="just">
                        <a:spcBef>
                          <a:spcPts val="0"/>
                        </a:spcBef>
                        <a:spcAft>
                          <a:spcPts val="600"/>
                        </a:spcAft>
                        <a:buClr>
                          <a:schemeClr val="dk2"/>
                        </a:buClr>
                        <a:buSzPct val="70000"/>
                        <a:buFont typeface="Arial" panose="020B0604020202020204" pitchFamily="34" charset="0"/>
                        <a:buChar char="•"/>
                      </a:pPr>
                      <a:r>
                        <a:rPr lang="en-US" sz="1800" noProof="0" dirty="0">
                          <a:latin typeface="+mn-lt"/>
                        </a:rPr>
                        <a:t>Effective cooperation with international partners</a:t>
                      </a:r>
                    </a:p>
                    <a:p>
                      <a:pPr marL="0" indent="0" algn="just">
                        <a:spcBef>
                          <a:spcPts val="0"/>
                        </a:spcBef>
                        <a:spcAft>
                          <a:spcPts val="600"/>
                        </a:spcAft>
                        <a:buFont typeface="Arial" panose="020B0604020202020204" pitchFamily="34" charset="0"/>
                        <a:buNone/>
                      </a:pPr>
                      <a:endParaRPr lang="en-US" sz="1800" noProof="0" dirty="0">
                        <a:latin typeface="+mn-lt"/>
                      </a:endParaRPr>
                    </a:p>
                  </a:txBody>
                  <a:tcPr>
                    <a:lnL w="12700" cap="flat" cmpd="sng" algn="ctr">
                      <a:solidFill>
                        <a:schemeClr val="accent2">
                          <a:lumMod val="20000"/>
                          <a:lumOff val="80000"/>
                        </a:schemeClr>
                      </a:solidFill>
                      <a:prstDash val="solid"/>
                      <a:round/>
                      <a:headEnd type="none" w="med" len="med"/>
                      <a:tailEnd type="none" w="med" len="med"/>
                    </a:lnL>
                    <a:lnR w="12700" cap="flat" cmpd="sng" algn="ctr">
                      <a:solidFill>
                        <a:schemeClr val="accent2">
                          <a:lumMod val="20000"/>
                          <a:lumOff val="80000"/>
                        </a:schemeClr>
                      </a:solidFill>
                      <a:prstDash val="solid"/>
                      <a:round/>
                      <a:headEnd type="none" w="med" len="med"/>
                      <a:tailEnd type="none" w="med" len="med"/>
                    </a:lnR>
                    <a:lnT w="12700" cap="flat" cmpd="sng" algn="ctr">
                      <a:solidFill>
                        <a:schemeClr val="accent2">
                          <a:lumMod val="20000"/>
                          <a:lumOff val="80000"/>
                        </a:schemeClr>
                      </a:solidFill>
                      <a:prstDash val="solid"/>
                      <a:round/>
                      <a:headEnd type="none" w="med" len="med"/>
                      <a:tailEnd type="none" w="med" len="med"/>
                    </a:lnT>
                    <a:lnB w="12700" cap="flat" cmpd="sng" algn="ctr">
                      <a:solidFill>
                        <a:schemeClr val="accent2">
                          <a:lumMod val="20000"/>
                          <a:lumOff val="80000"/>
                        </a:schemeClr>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98257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3048000" y="2413338"/>
            <a:ext cx="6096000" cy="2523768"/>
          </a:xfrm>
          <a:prstGeom prst="rect">
            <a:avLst/>
          </a:prstGeom>
        </p:spPr>
        <p:txBody>
          <a:bodyPr>
            <a:spAutoFit/>
          </a:bodyPr>
          <a:lstStyle/>
          <a:p>
            <a:r>
              <a:rPr lang="cs-CZ" sz="3200" cap="none" dirty="0">
                <a:solidFill>
                  <a:schemeClr val="accent2"/>
                </a:solidFill>
                <a:sym typeface="Sorts Mill Goudy"/>
              </a:rPr>
              <a:t>CZECH SMART CITY CLUSTER, Z.S.</a:t>
            </a:r>
            <a:br>
              <a:rPr lang="cs-CZ" cap="none" dirty="0">
                <a:solidFill>
                  <a:schemeClr val="tx1"/>
                </a:solidFill>
                <a:sym typeface="Sorts Mill Goudy"/>
              </a:rPr>
            </a:br>
            <a:r>
              <a:rPr lang="cs-CZ" cap="none" dirty="0">
                <a:solidFill>
                  <a:schemeClr val="tx1"/>
                </a:solidFill>
                <a:sym typeface="Sorts Mill Goudy"/>
              </a:rPr>
              <a:t>TYRSUV DUM, UJEZD 450</a:t>
            </a:r>
            <a:br>
              <a:rPr lang="cs-CZ" cap="none" dirty="0">
                <a:solidFill>
                  <a:schemeClr val="tx1"/>
                </a:solidFill>
                <a:sym typeface="Sorts Mill Goudy"/>
              </a:rPr>
            </a:br>
            <a:r>
              <a:rPr lang="cs-CZ" cap="none" dirty="0">
                <a:solidFill>
                  <a:schemeClr val="tx1"/>
                </a:solidFill>
                <a:sym typeface="Sorts Mill Goudy"/>
              </a:rPr>
              <a:t>PRAGUE 1, 118 01</a:t>
            </a:r>
            <a:br>
              <a:rPr lang="cs-CZ" cap="none" dirty="0">
                <a:solidFill>
                  <a:schemeClr val="tx1"/>
                </a:solidFill>
                <a:sym typeface="Sorts Mill Goudy"/>
              </a:rPr>
            </a:br>
            <a:br>
              <a:rPr lang="cs-CZ" dirty="0">
                <a:solidFill>
                  <a:schemeClr val="tx1"/>
                </a:solidFill>
              </a:rPr>
            </a:br>
            <a:br>
              <a:rPr lang="cs-CZ" cap="none" dirty="0">
                <a:solidFill>
                  <a:schemeClr val="tx1"/>
                </a:solidFill>
                <a:sym typeface="Sorts Mill Goudy"/>
              </a:rPr>
            </a:br>
            <a:r>
              <a:rPr lang="cs-CZ" cap="none" dirty="0" err="1">
                <a:solidFill>
                  <a:schemeClr val="tx1"/>
                </a:solidFill>
                <a:sym typeface="Sorts Mill Goudy"/>
              </a:rPr>
              <a:t>Telephone</a:t>
            </a:r>
            <a:r>
              <a:rPr lang="cs-CZ" cap="none" dirty="0">
                <a:solidFill>
                  <a:schemeClr val="tx1"/>
                </a:solidFill>
                <a:sym typeface="Sorts Mill Goudy"/>
              </a:rPr>
              <a:t>	: + 420 733 670 618</a:t>
            </a:r>
            <a:br>
              <a:rPr lang="cs-CZ" cap="none" dirty="0">
                <a:solidFill>
                  <a:schemeClr val="tx1"/>
                </a:solidFill>
                <a:sym typeface="Sorts Mill Goudy"/>
              </a:rPr>
            </a:br>
            <a:r>
              <a:rPr lang="cs-CZ" cap="none" dirty="0">
                <a:solidFill>
                  <a:schemeClr val="tx1"/>
                </a:solidFill>
                <a:sym typeface="Sorts Mill Goudy"/>
              </a:rPr>
              <a:t>E-mail       	: </a:t>
            </a:r>
            <a:r>
              <a:rPr lang="cs-CZ" cap="none" dirty="0">
                <a:solidFill>
                  <a:schemeClr val="tx1"/>
                </a:solidFill>
                <a:sym typeface="Sorts Mill Goudy"/>
                <a:hlinkClick r:id="rId2"/>
              </a:rPr>
              <a:t>INFO@CZECHSMARTCITYCLUSTER.COM</a:t>
            </a:r>
            <a:endParaRPr lang="cs-CZ" cap="none" dirty="0">
              <a:solidFill>
                <a:schemeClr val="tx1"/>
              </a:solidFill>
              <a:sym typeface="Sorts Mill Goudy"/>
            </a:endParaRPr>
          </a:p>
          <a:p>
            <a:r>
              <a:rPr lang="cs-CZ" dirty="0" err="1">
                <a:sym typeface="Sorts Mill Goudy"/>
              </a:rPr>
              <a:t>Website</a:t>
            </a:r>
            <a:r>
              <a:rPr lang="cs-CZ" dirty="0">
                <a:sym typeface="Sorts Mill Goudy"/>
              </a:rPr>
              <a:t>		: </a:t>
            </a:r>
            <a:r>
              <a:rPr lang="cs-CZ" dirty="0">
                <a:sym typeface="Sorts Mill Goudy"/>
                <a:hlinkClick r:id="rId3"/>
              </a:rPr>
              <a:t>CZECHSMARTCITYCLUSTER.COM</a:t>
            </a:r>
            <a:endParaRPr lang="cs-CZ" dirty="0"/>
          </a:p>
        </p:txBody>
      </p:sp>
      <p:pic>
        <p:nvPicPr>
          <p:cNvPr id="6" name="Picture 4"/>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34968" t="13941" r="29265" b="26663"/>
          <a:stretch/>
        </p:blipFill>
        <p:spPr bwMode="auto">
          <a:xfrm>
            <a:off x="0" y="0"/>
            <a:ext cx="1349299" cy="126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Google Shape;129;p3"/>
          <p:cNvSpPr txBox="1">
            <a:spLocks/>
          </p:cNvSpPr>
          <p:nvPr/>
        </p:nvSpPr>
        <p:spPr>
          <a:xfrm>
            <a:off x="1053220" y="6121648"/>
            <a:ext cx="11056784" cy="649060"/>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2"/>
              </a:buClr>
              <a:buSzPts val="3600"/>
              <a:buFont typeface="Sorts Mill Goudy"/>
              <a:buNone/>
              <a:defRPr sz="3600" b="0" i="0" u="none" strike="noStrike" cap="none">
                <a:solidFill>
                  <a:schemeClr val="dk2"/>
                </a:solidFill>
                <a:latin typeface="Sorts Mill Goudy"/>
                <a:ea typeface="Sorts Mill Goudy"/>
                <a:cs typeface="Sorts Mill Goudy"/>
                <a:sym typeface="Sorts Mill Goudy"/>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3200"/>
            </a:pPr>
            <a:r>
              <a:rPr lang="en-US" sz="1200" dirty="0"/>
              <a:t>Project “SINGLE INFORMATION AND METHODOLOGY PLATFORM FOR THE SMART CONCEPT” is funded by the Ministry for Local Development (MMR) </a:t>
            </a:r>
            <a:endParaRPr lang="cs-CZ" sz="1200" dirty="0"/>
          </a:p>
          <a:p>
            <a:pPr>
              <a:buSzPts val="3200"/>
            </a:pPr>
            <a:r>
              <a:rPr lang="en-US" sz="1200" dirty="0"/>
              <a:t>through call n. 1/2021/NNO aimed at supporting sustainable development in regions, cities, towns and municipalities</a:t>
            </a:r>
            <a:endParaRPr lang="cs-CZ" sz="1200" dirty="0">
              <a:latin typeface="+mn-lt"/>
            </a:endParaRPr>
          </a:p>
        </p:txBody>
      </p:sp>
    </p:spTree>
    <p:extLst>
      <p:ext uri="{BB962C8B-B14F-4D97-AF65-F5344CB8AC3E}">
        <p14:creationId xmlns:p14="http://schemas.microsoft.com/office/powerpoint/2010/main" val="3446300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968" t="13941" r="29265" b="26663"/>
          <a:stretch/>
        </p:blipFill>
        <p:spPr bwMode="auto">
          <a:xfrm>
            <a:off x="0" y="0"/>
            <a:ext cx="1349299" cy="126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Obdélník 1"/>
          <p:cNvSpPr/>
          <p:nvPr/>
        </p:nvSpPr>
        <p:spPr>
          <a:xfrm>
            <a:off x="9998371" y="310080"/>
            <a:ext cx="1768626" cy="461665"/>
          </a:xfrm>
          <a:prstGeom prst="rect">
            <a:avLst/>
          </a:prstGeom>
        </p:spPr>
        <p:txBody>
          <a:bodyPr wrap="none">
            <a:spAutoFit/>
          </a:bodyPr>
          <a:lstStyle/>
          <a:p>
            <a:pPr algn="r"/>
            <a:r>
              <a:rPr lang="cs-CZ" sz="2400" dirty="0">
                <a:solidFill>
                  <a:schemeClr val="accent2"/>
                </a:solidFill>
                <a:latin typeface="+mj-lt"/>
              </a:rPr>
              <a:t>LEGISLATION</a:t>
            </a:r>
          </a:p>
        </p:txBody>
      </p:sp>
      <p:graphicFrame>
        <p:nvGraphicFramePr>
          <p:cNvPr id="3" name="Tabulka 2"/>
          <p:cNvGraphicFramePr>
            <a:graphicFrameLocks noGrp="1"/>
          </p:cNvGraphicFramePr>
          <p:nvPr>
            <p:extLst>
              <p:ext uri="{D42A27DB-BD31-4B8C-83A1-F6EECF244321}">
                <p14:modId xmlns:p14="http://schemas.microsoft.com/office/powerpoint/2010/main" val="908460300"/>
              </p:ext>
            </p:extLst>
          </p:nvPr>
        </p:nvGraphicFramePr>
        <p:xfrm>
          <a:off x="1171975" y="1081823"/>
          <a:ext cx="10599315" cy="5247640"/>
        </p:xfrm>
        <a:graphic>
          <a:graphicData uri="http://schemas.openxmlformats.org/drawingml/2006/table">
            <a:tbl>
              <a:tblPr firstRow="1" bandRow="1">
                <a:tableStyleId>{5940675A-B579-460E-94D1-54222C63F5DA}</a:tableStyleId>
              </a:tblPr>
              <a:tblGrid>
                <a:gridCol w="3541693">
                  <a:extLst>
                    <a:ext uri="{9D8B030D-6E8A-4147-A177-3AD203B41FA5}">
                      <a16:colId xmlns:a16="http://schemas.microsoft.com/office/drawing/2014/main" val="20000"/>
                    </a:ext>
                  </a:extLst>
                </a:gridCol>
                <a:gridCol w="7057622">
                  <a:extLst>
                    <a:ext uri="{9D8B030D-6E8A-4147-A177-3AD203B41FA5}">
                      <a16:colId xmlns:a16="http://schemas.microsoft.com/office/drawing/2014/main" val="20001"/>
                    </a:ext>
                  </a:extLst>
                </a:gridCol>
              </a:tblGrid>
              <a:tr h="370840">
                <a:tc>
                  <a:txBody>
                    <a:bodyPr/>
                    <a:lstStyle/>
                    <a:p>
                      <a:pPr marL="0" indent="0">
                        <a:spcBef>
                          <a:spcPts val="0"/>
                        </a:spcBef>
                      </a:pPr>
                      <a:r>
                        <a:rPr lang="cs-CZ" sz="1800" kern="1200" dirty="0">
                          <a:solidFill>
                            <a:schemeClr val="bg1"/>
                          </a:solidFill>
                          <a:latin typeface="+mn-lt"/>
                          <a:ea typeface="+mn-ea"/>
                          <a:cs typeface="+mn-cs"/>
                        </a:rPr>
                        <a:t>STRATEGIC EU MATERIALS</a:t>
                      </a:r>
                      <a:endParaRPr lang="cs-CZ" sz="1800" dirty="0">
                        <a:solidFill>
                          <a:schemeClr val="bg1"/>
                        </a:solidFill>
                      </a:endParaRPr>
                    </a:p>
                  </a:txBody>
                  <a:tcPr>
                    <a:lnL w="12700" cmpd="sng">
                      <a:noFill/>
                    </a:lnL>
                    <a:lnR w="12700" cmpd="sng">
                      <a:noFill/>
                    </a:lnR>
                    <a:lnT w="12700" cmpd="sng">
                      <a:noFill/>
                    </a:lnT>
                    <a:lnB w="12700" cap="flat" cmpd="sng" algn="ctr">
                      <a:solidFill>
                        <a:schemeClr val="accent2">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800" kern="1200" dirty="0">
                          <a:solidFill>
                            <a:schemeClr val="bg1"/>
                          </a:solidFill>
                          <a:latin typeface="+mn-lt"/>
                          <a:ea typeface="+mn-ea"/>
                          <a:cs typeface="+mn-cs"/>
                        </a:rPr>
                        <a:t>STRATEGIC MATERIALS </a:t>
                      </a:r>
                      <a:r>
                        <a:rPr lang="cs-CZ" sz="1800" kern="1200" dirty="0" err="1">
                          <a:solidFill>
                            <a:schemeClr val="bg1"/>
                          </a:solidFill>
                          <a:latin typeface="+mn-lt"/>
                          <a:ea typeface="+mn-ea"/>
                          <a:cs typeface="+mn-cs"/>
                        </a:rPr>
                        <a:t>of</a:t>
                      </a:r>
                      <a:r>
                        <a:rPr lang="cs-CZ" sz="1800" kern="1200" dirty="0">
                          <a:solidFill>
                            <a:schemeClr val="bg1"/>
                          </a:solidFill>
                          <a:latin typeface="+mn-lt"/>
                          <a:ea typeface="+mn-ea"/>
                          <a:cs typeface="+mn-cs"/>
                        </a:rPr>
                        <a:t> </a:t>
                      </a:r>
                      <a:r>
                        <a:rPr lang="cs-CZ" sz="1800" kern="1200" dirty="0" err="1">
                          <a:solidFill>
                            <a:schemeClr val="bg1"/>
                          </a:solidFill>
                          <a:latin typeface="+mn-lt"/>
                          <a:ea typeface="+mn-ea"/>
                          <a:cs typeface="+mn-cs"/>
                        </a:rPr>
                        <a:t>the</a:t>
                      </a:r>
                      <a:r>
                        <a:rPr lang="cs-CZ" sz="1800" kern="1200" dirty="0">
                          <a:solidFill>
                            <a:schemeClr val="bg1"/>
                          </a:solidFill>
                          <a:latin typeface="+mn-lt"/>
                          <a:ea typeface="+mn-ea"/>
                          <a:cs typeface="+mn-cs"/>
                        </a:rPr>
                        <a:t> CR</a:t>
                      </a:r>
                    </a:p>
                  </a:txBody>
                  <a:tcPr>
                    <a:lnL w="12700" cmpd="sng">
                      <a:noFill/>
                    </a:lnL>
                    <a:lnR w="12700" cmpd="sng">
                      <a:noFill/>
                    </a:lnR>
                    <a:lnT w="12700" cmpd="sng">
                      <a:noFill/>
                    </a:lnT>
                    <a:lnB w="12700" cap="flat" cmpd="sng" algn="ctr">
                      <a:solidFill>
                        <a:schemeClr val="accent2">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370840">
                <a:tc>
                  <a:txBody>
                    <a:bodyPr/>
                    <a:lstStyle/>
                    <a:p>
                      <a:pPr marL="0" lvl="0" indent="0" algn="just">
                        <a:spcBef>
                          <a:spcPts val="0"/>
                        </a:spcBef>
                        <a:buClr>
                          <a:schemeClr val="dk2"/>
                        </a:buClr>
                        <a:buSzPts val="1680"/>
                        <a:buNone/>
                      </a:pPr>
                      <a:r>
                        <a:rPr lang="en-US" sz="1800" dirty="0">
                          <a:latin typeface="+mn-lt"/>
                        </a:rPr>
                        <a:t>European Green Deal</a:t>
                      </a:r>
                    </a:p>
                    <a:p>
                      <a:pPr marL="457200" lvl="2" indent="0" algn="just">
                        <a:spcBef>
                          <a:spcPts val="0"/>
                        </a:spcBef>
                        <a:buClr>
                          <a:schemeClr val="dk2"/>
                        </a:buClr>
                        <a:buSzPts val="1400"/>
                        <a:buNone/>
                      </a:pPr>
                      <a:r>
                        <a:rPr lang="en-US" sz="1600" u="sng" dirty="0">
                          <a:solidFill>
                            <a:schemeClr val="hlink"/>
                          </a:solidFill>
                          <a:latin typeface="+mn-lt"/>
                          <a:hlinkClick r:id="rId3"/>
                        </a:rPr>
                        <a:t>https://ec.europa.eu/info/strategy/priorities-2019-2024/european-green-deal_en#documents</a:t>
                      </a:r>
                      <a:endParaRPr lang="cs-CZ" sz="1600" u="sng" dirty="0">
                        <a:solidFill>
                          <a:schemeClr val="hlink"/>
                        </a:solidFill>
                        <a:latin typeface="+mn-lt"/>
                      </a:endParaRPr>
                    </a:p>
                    <a:p>
                      <a:pPr marL="457200" lvl="2" indent="0" algn="just">
                        <a:spcBef>
                          <a:spcPts val="0"/>
                        </a:spcBef>
                        <a:buClr>
                          <a:schemeClr val="dk2"/>
                        </a:buClr>
                        <a:buSzPts val="1400"/>
                        <a:buNone/>
                      </a:pPr>
                      <a:endParaRPr lang="cs-CZ" sz="1800" dirty="0">
                        <a:latin typeface="+mn-lt"/>
                      </a:endParaRPr>
                    </a:p>
                    <a:p>
                      <a:pPr marL="0" lvl="0" indent="0" algn="just">
                        <a:spcBef>
                          <a:spcPts val="0"/>
                        </a:spcBef>
                        <a:buClr>
                          <a:schemeClr val="dk2"/>
                        </a:buClr>
                        <a:buSzPts val="1680"/>
                        <a:buNone/>
                      </a:pPr>
                      <a:r>
                        <a:rPr lang="en-US" sz="1800" dirty="0">
                          <a:latin typeface="+mn-lt"/>
                        </a:rPr>
                        <a:t>Smart Cities Europe</a:t>
                      </a:r>
                    </a:p>
                    <a:p>
                      <a:pPr marL="457200" lvl="2" indent="0" algn="just">
                        <a:spcBef>
                          <a:spcPts val="0"/>
                        </a:spcBef>
                        <a:buClr>
                          <a:schemeClr val="dk2"/>
                        </a:buClr>
                        <a:buSzPts val="1400"/>
                        <a:buNone/>
                      </a:pPr>
                      <a:r>
                        <a:rPr lang="en-US" sz="1600" u="sng" dirty="0">
                          <a:solidFill>
                            <a:schemeClr val="hlink"/>
                          </a:solidFill>
                          <a:latin typeface="+mn-lt"/>
                          <a:hlinkClick r:id="rId4"/>
                        </a:rPr>
                        <a:t>https://ec.europa.eu/info/eu-regional-and-urban-development/topics/cities-and-urban-development/city-initiatives/smart-cities_en</a:t>
                      </a:r>
                      <a:r>
                        <a:rPr lang="en-US" sz="1600" dirty="0">
                          <a:latin typeface="+mn-lt"/>
                        </a:rPr>
                        <a:t> </a:t>
                      </a:r>
                    </a:p>
                  </a:txBody>
                  <a:tcPr>
                    <a:lnL w="12700" cap="flat" cmpd="sng" algn="ctr">
                      <a:solidFill>
                        <a:schemeClr val="accent2">
                          <a:lumMod val="20000"/>
                          <a:lumOff val="80000"/>
                        </a:schemeClr>
                      </a:solidFill>
                      <a:prstDash val="solid"/>
                      <a:round/>
                      <a:headEnd type="none" w="med" len="med"/>
                      <a:tailEnd type="none" w="med" len="med"/>
                    </a:lnL>
                    <a:lnR w="12700" cap="flat" cmpd="sng" algn="ctr">
                      <a:solidFill>
                        <a:schemeClr val="accent2">
                          <a:lumMod val="20000"/>
                          <a:lumOff val="80000"/>
                        </a:schemeClr>
                      </a:solidFill>
                      <a:prstDash val="solid"/>
                      <a:round/>
                      <a:headEnd type="none" w="med" len="med"/>
                      <a:tailEnd type="none" w="med" len="med"/>
                    </a:lnR>
                    <a:lnT w="12700" cap="flat" cmpd="sng" algn="ctr">
                      <a:solidFill>
                        <a:schemeClr val="accent2">
                          <a:lumMod val="20000"/>
                          <a:lumOff val="80000"/>
                        </a:schemeClr>
                      </a:solidFill>
                      <a:prstDash val="solid"/>
                      <a:round/>
                      <a:headEnd type="none" w="med" len="med"/>
                      <a:tailEnd type="none" w="med" len="med"/>
                    </a:lnT>
                    <a:lnB w="12700" cap="flat" cmpd="sng" algn="ctr">
                      <a:solidFill>
                        <a:schemeClr val="accent2">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just">
                        <a:spcBef>
                          <a:spcPts val="0"/>
                        </a:spcBef>
                        <a:buClr>
                          <a:schemeClr val="dk2"/>
                        </a:buClr>
                        <a:buSzPct val="70000"/>
                        <a:buNone/>
                      </a:pPr>
                      <a:r>
                        <a:rPr lang="en-US" sz="1800" noProof="0" dirty="0">
                          <a:latin typeface="+mn-lt"/>
                        </a:rPr>
                        <a:t>National initiative "</a:t>
                      </a:r>
                      <a:r>
                        <a:rPr lang="en-US" sz="1800" noProof="0" dirty="0" err="1">
                          <a:latin typeface="+mn-lt"/>
                        </a:rPr>
                        <a:t>Průmysl</a:t>
                      </a:r>
                      <a:r>
                        <a:rPr lang="en-US" sz="1800" noProof="0" dirty="0">
                          <a:latin typeface="+mn-lt"/>
                        </a:rPr>
                        <a:t> 4.0"</a:t>
                      </a:r>
                    </a:p>
                    <a:p>
                      <a:pPr marL="457200" lvl="2" indent="0" algn="just">
                        <a:spcBef>
                          <a:spcPts val="0"/>
                        </a:spcBef>
                        <a:buClr>
                          <a:schemeClr val="dk2"/>
                        </a:buClr>
                        <a:buSzPct val="70000"/>
                        <a:buNone/>
                      </a:pPr>
                      <a:r>
                        <a:rPr lang="en-US" sz="1600" u="sng" noProof="0" dirty="0">
                          <a:solidFill>
                            <a:schemeClr val="hlink"/>
                          </a:solidFill>
                          <a:latin typeface="+mn-lt"/>
                        </a:rPr>
                        <a:t>https://www.mpo.cz/en/industry/manufacturing-industry/national-initiative-prumysl-4-0--169083/</a:t>
                      </a:r>
                      <a:endParaRPr lang="en-US" sz="1800" noProof="0" dirty="0">
                        <a:latin typeface="+mn-lt"/>
                      </a:endParaRPr>
                    </a:p>
                    <a:p>
                      <a:pPr marL="0" lvl="0" indent="0" algn="just">
                        <a:spcBef>
                          <a:spcPts val="0"/>
                        </a:spcBef>
                        <a:buClr>
                          <a:schemeClr val="dk2"/>
                        </a:buClr>
                        <a:buSzPct val="70000"/>
                        <a:buNone/>
                      </a:pPr>
                      <a:endParaRPr lang="en-US" sz="1800" noProof="0" dirty="0">
                        <a:latin typeface="+mn-lt"/>
                      </a:endParaRPr>
                    </a:p>
                    <a:p>
                      <a:pPr marL="0" lvl="0" indent="0" algn="just">
                        <a:spcBef>
                          <a:spcPts val="0"/>
                        </a:spcBef>
                        <a:buClr>
                          <a:schemeClr val="dk2"/>
                        </a:buClr>
                        <a:buSzPct val="70000"/>
                        <a:buNone/>
                      </a:pPr>
                      <a:r>
                        <a:rPr lang="en-US" sz="1800" noProof="0" dirty="0">
                          <a:latin typeface="+mn-lt"/>
                        </a:rPr>
                        <a:t>Country for the Future</a:t>
                      </a:r>
                    </a:p>
                    <a:p>
                      <a:pPr marL="457200" lvl="2" indent="0" algn="just">
                        <a:spcBef>
                          <a:spcPts val="0"/>
                        </a:spcBef>
                        <a:buClr>
                          <a:schemeClr val="dk2"/>
                        </a:buClr>
                        <a:buSzPct val="70000"/>
                        <a:buNone/>
                      </a:pPr>
                      <a:r>
                        <a:rPr lang="en-US" sz="1600" u="sng" noProof="0" dirty="0">
                          <a:solidFill>
                            <a:schemeClr val="hlink"/>
                          </a:solidFill>
                          <a:latin typeface="+mn-lt"/>
                          <a:hlinkClick r:id="rId5"/>
                        </a:rPr>
                        <a:t>https://www.countryforfuture.com/en/</a:t>
                      </a:r>
                      <a:endParaRPr lang="en-US" sz="1600" u="sng" noProof="0" dirty="0">
                        <a:solidFill>
                          <a:schemeClr val="hlink"/>
                        </a:solidFill>
                        <a:latin typeface="+mn-lt"/>
                      </a:endParaRPr>
                    </a:p>
                    <a:p>
                      <a:pPr marL="457200" lvl="2" indent="0" algn="just">
                        <a:spcBef>
                          <a:spcPts val="0"/>
                        </a:spcBef>
                        <a:buClr>
                          <a:schemeClr val="dk2"/>
                        </a:buClr>
                        <a:buSzPct val="70000"/>
                        <a:buNone/>
                      </a:pPr>
                      <a:endParaRPr lang="en-US" sz="1800" noProof="0" dirty="0">
                        <a:latin typeface="+mn-lt"/>
                      </a:endParaRPr>
                    </a:p>
                    <a:p>
                      <a:pPr marL="0" marR="0" lvl="0" indent="0" algn="just" defTabSz="914400" rtl="0" eaLnBrk="1" fontAlgn="auto" latinLnBrk="0" hangingPunct="1">
                        <a:lnSpc>
                          <a:spcPct val="100000"/>
                        </a:lnSpc>
                        <a:spcBef>
                          <a:spcPts val="0"/>
                        </a:spcBef>
                        <a:spcAft>
                          <a:spcPts val="0"/>
                        </a:spcAft>
                        <a:buClr>
                          <a:schemeClr val="dk2"/>
                        </a:buClr>
                        <a:buSzPct val="70000"/>
                        <a:buFontTx/>
                        <a:buNone/>
                        <a:tabLst/>
                        <a:defRPr/>
                      </a:pPr>
                      <a:r>
                        <a:rPr lang="en-US" sz="1800" noProof="0" dirty="0">
                          <a:latin typeface="+mn-lt"/>
                        </a:rPr>
                        <a:t>Smart Cities Methodology – Methodology for the preparation and implementation of the Smart Cities concept at the level of cities, municipalities and regions</a:t>
                      </a:r>
                    </a:p>
                    <a:p>
                      <a:pPr marL="457200" lvl="2" indent="0" algn="just">
                        <a:spcBef>
                          <a:spcPts val="0"/>
                        </a:spcBef>
                        <a:buClr>
                          <a:schemeClr val="dk2"/>
                        </a:buClr>
                        <a:buSzPct val="70000"/>
                        <a:buNone/>
                      </a:pPr>
                      <a:r>
                        <a:rPr lang="en-US" sz="1600" u="sng" noProof="0" dirty="0">
                          <a:solidFill>
                            <a:schemeClr val="hlink"/>
                          </a:solidFill>
                          <a:latin typeface="+mn-lt"/>
                        </a:rPr>
                        <a:t>https://mmr.cz/getmedia/18a97abe-c17c-4b05-9910-f3eb41660481/Methodology-Smart-Cities_en_FINAL.pdf.aspx?ext=.pdf</a:t>
                      </a:r>
                      <a:endParaRPr lang="en-US" sz="1800" noProof="0" dirty="0">
                        <a:latin typeface="+mn-lt"/>
                      </a:endParaRPr>
                    </a:p>
                    <a:p>
                      <a:pPr marL="0" lvl="0" indent="0" algn="just">
                        <a:spcBef>
                          <a:spcPts val="0"/>
                        </a:spcBef>
                        <a:buClr>
                          <a:schemeClr val="dk2"/>
                        </a:buClr>
                        <a:buSzPct val="70000"/>
                        <a:buNone/>
                      </a:pPr>
                      <a:endParaRPr lang="en-US" sz="1800" noProof="0" dirty="0">
                        <a:latin typeface="+mn-lt"/>
                      </a:endParaRPr>
                    </a:p>
                    <a:p>
                      <a:pPr marL="0" lvl="0" indent="0" algn="just">
                        <a:spcBef>
                          <a:spcPts val="0"/>
                        </a:spcBef>
                        <a:buClr>
                          <a:schemeClr val="dk2"/>
                        </a:buClr>
                        <a:buSzPct val="70000"/>
                        <a:buNone/>
                      </a:pPr>
                      <a:r>
                        <a:rPr lang="en-US" sz="1800" noProof="0" dirty="0" err="1">
                          <a:latin typeface="+mn-lt"/>
                        </a:rPr>
                        <a:t>Modernisation</a:t>
                      </a:r>
                      <a:r>
                        <a:rPr lang="en-US" sz="1800" noProof="0" dirty="0">
                          <a:latin typeface="+mn-lt"/>
                        </a:rPr>
                        <a:t> Fund – Support of sustainable technology and the Green Deal projects</a:t>
                      </a:r>
                    </a:p>
                    <a:p>
                      <a:pPr marL="0" lvl="0" indent="0" algn="just">
                        <a:spcBef>
                          <a:spcPts val="0"/>
                        </a:spcBef>
                        <a:buClr>
                          <a:schemeClr val="dk2"/>
                        </a:buClr>
                        <a:buSzPct val="70000"/>
                        <a:buNone/>
                      </a:pPr>
                      <a:r>
                        <a:rPr lang="en-US" sz="1800" noProof="0" dirty="0">
                          <a:latin typeface="+mn-lt"/>
                        </a:rPr>
                        <a:t>         </a:t>
                      </a:r>
                      <a:r>
                        <a:rPr lang="en-US" sz="1800" noProof="0" dirty="0">
                          <a:latin typeface="+mn-lt"/>
                          <a:hlinkClick r:id="rId6"/>
                        </a:rPr>
                        <a:t>https://www.sfzp.cz/en/about-the-modernisation-fund/</a:t>
                      </a:r>
                      <a:r>
                        <a:rPr lang="en-US" sz="1800" noProof="0" dirty="0">
                          <a:latin typeface="+mn-lt"/>
                        </a:rPr>
                        <a:t> </a:t>
                      </a:r>
                    </a:p>
                    <a:p>
                      <a:pPr marL="0" lvl="0" indent="0" algn="just">
                        <a:spcBef>
                          <a:spcPts val="0"/>
                        </a:spcBef>
                        <a:buClr>
                          <a:schemeClr val="dk2"/>
                        </a:buClr>
                        <a:buSzPct val="70000"/>
                        <a:buNone/>
                      </a:pPr>
                      <a:endParaRPr lang="en-US" sz="1800" noProof="0" dirty="0">
                        <a:latin typeface="+mn-lt"/>
                      </a:endParaRPr>
                    </a:p>
                    <a:p>
                      <a:pPr marL="0" lvl="0" indent="0" algn="just">
                        <a:spcBef>
                          <a:spcPts val="0"/>
                        </a:spcBef>
                        <a:buClr>
                          <a:schemeClr val="dk2"/>
                        </a:buClr>
                        <a:buSzPct val="70000"/>
                        <a:buNone/>
                      </a:pPr>
                      <a:r>
                        <a:rPr lang="en-US" sz="1800" noProof="0" dirty="0">
                          <a:latin typeface="+mn-lt"/>
                        </a:rPr>
                        <a:t>National Recovery Plan</a:t>
                      </a:r>
                      <a:endParaRPr lang="en-US" sz="1800" noProof="0" dirty="0"/>
                    </a:p>
                  </a:txBody>
                  <a:tcPr>
                    <a:lnL w="12700" cap="flat" cmpd="sng" algn="ctr">
                      <a:solidFill>
                        <a:schemeClr val="accent2">
                          <a:lumMod val="20000"/>
                          <a:lumOff val="80000"/>
                        </a:schemeClr>
                      </a:solidFill>
                      <a:prstDash val="solid"/>
                      <a:round/>
                      <a:headEnd type="none" w="med" len="med"/>
                      <a:tailEnd type="none" w="med" len="med"/>
                    </a:lnL>
                    <a:lnR w="12700" cap="flat" cmpd="sng" algn="ctr">
                      <a:solidFill>
                        <a:schemeClr val="accent2">
                          <a:lumMod val="20000"/>
                          <a:lumOff val="80000"/>
                        </a:schemeClr>
                      </a:solidFill>
                      <a:prstDash val="solid"/>
                      <a:round/>
                      <a:headEnd type="none" w="med" len="med"/>
                      <a:tailEnd type="none" w="med" len="med"/>
                    </a:lnR>
                    <a:lnT w="12700" cap="flat" cmpd="sng" algn="ctr">
                      <a:solidFill>
                        <a:schemeClr val="accent2">
                          <a:lumMod val="20000"/>
                          <a:lumOff val="80000"/>
                        </a:schemeClr>
                      </a:solidFill>
                      <a:prstDash val="solid"/>
                      <a:round/>
                      <a:headEnd type="none" w="med" len="med"/>
                      <a:tailEnd type="none" w="med" len="med"/>
                    </a:lnT>
                    <a:lnB w="12700" cap="flat" cmpd="sng" algn="ctr">
                      <a:solidFill>
                        <a:schemeClr val="accent2">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451348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968" t="13941" r="29265" b="26663"/>
          <a:stretch/>
        </p:blipFill>
        <p:spPr bwMode="auto">
          <a:xfrm>
            <a:off x="0" y="0"/>
            <a:ext cx="1349299" cy="126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Obdélník 1"/>
          <p:cNvSpPr/>
          <p:nvPr/>
        </p:nvSpPr>
        <p:spPr>
          <a:xfrm>
            <a:off x="8484816" y="310080"/>
            <a:ext cx="3282181" cy="461665"/>
          </a:xfrm>
          <a:prstGeom prst="rect">
            <a:avLst/>
          </a:prstGeom>
        </p:spPr>
        <p:txBody>
          <a:bodyPr wrap="none">
            <a:spAutoFit/>
          </a:bodyPr>
          <a:lstStyle/>
          <a:p>
            <a:pPr algn="r"/>
            <a:r>
              <a:rPr lang="cs-CZ" sz="2400" dirty="0">
                <a:solidFill>
                  <a:schemeClr val="accent2"/>
                </a:solidFill>
                <a:latin typeface="+mj-lt"/>
              </a:rPr>
              <a:t>VISION, CREDO, MISSION</a:t>
            </a:r>
          </a:p>
        </p:txBody>
      </p:sp>
      <p:graphicFrame>
        <p:nvGraphicFramePr>
          <p:cNvPr id="3" name="Tabulka 2"/>
          <p:cNvGraphicFramePr>
            <a:graphicFrameLocks noGrp="1"/>
          </p:cNvGraphicFramePr>
          <p:nvPr>
            <p:extLst>
              <p:ext uri="{D42A27DB-BD31-4B8C-83A1-F6EECF244321}">
                <p14:modId xmlns:p14="http://schemas.microsoft.com/office/powerpoint/2010/main" val="635940088"/>
              </p:ext>
            </p:extLst>
          </p:nvPr>
        </p:nvGraphicFramePr>
        <p:xfrm>
          <a:off x="1208467" y="1081825"/>
          <a:ext cx="10498429" cy="5507436"/>
        </p:xfrm>
        <a:graphic>
          <a:graphicData uri="http://schemas.openxmlformats.org/drawingml/2006/table">
            <a:tbl>
              <a:tblPr firstRow="1" bandRow="1">
                <a:tableStyleId>{5940675A-B579-460E-94D1-54222C63F5DA}</a:tableStyleId>
              </a:tblPr>
              <a:tblGrid>
                <a:gridCol w="5126865">
                  <a:extLst>
                    <a:ext uri="{9D8B030D-6E8A-4147-A177-3AD203B41FA5}">
                      <a16:colId xmlns:a16="http://schemas.microsoft.com/office/drawing/2014/main" val="20000"/>
                    </a:ext>
                  </a:extLst>
                </a:gridCol>
                <a:gridCol w="5371564">
                  <a:extLst>
                    <a:ext uri="{9D8B030D-6E8A-4147-A177-3AD203B41FA5}">
                      <a16:colId xmlns:a16="http://schemas.microsoft.com/office/drawing/2014/main" val="20001"/>
                    </a:ext>
                  </a:extLst>
                </a:gridCol>
              </a:tblGrid>
              <a:tr h="364337">
                <a:tc>
                  <a:txBody>
                    <a:bodyPr/>
                    <a:lstStyle/>
                    <a:p>
                      <a:r>
                        <a:rPr lang="en-US" sz="1800">
                          <a:solidFill>
                            <a:schemeClr val="bg1"/>
                          </a:solidFill>
                          <a:latin typeface="+mn-lt"/>
                          <a:ea typeface="Sorts Mill Goudy"/>
                          <a:cs typeface="Sorts Mill Goudy"/>
                          <a:sym typeface="Sorts Mill Goudy"/>
                        </a:rPr>
                        <a:t>Vision</a:t>
                      </a:r>
                      <a:endParaRPr lang="en-US" sz="1800" dirty="0">
                        <a:solidFill>
                          <a:schemeClr val="bg1"/>
                        </a:solidFill>
                        <a:latin typeface="+mn-lt"/>
                      </a:endParaRPr>
                    </a:p>
                  </a:txBody>
                  <a:tcPr>
                    <a:lnL w="12700" cap="flat" cmpd="sng" algn="ctr">
                      <a:noFill/>
                      <a:prstDash val="solid"/>
                      <a:round/>
                      <a:headEnd type="none" w="med" len="med"/>
                      <a:tailEnd type="none" w="med" len="med"/>
                    </a:lnL>
                    <a:lnR w="12700" cmpd="sng">
                      <a:noFill/>
                    </a:lnR>
                    <a:lnT w="12700" cmpd="sng">
                      <a:noFill/>
                    </a:lnT>
                    <a:lnB w="12700" cap="flat" cmpd="sng" algn="ctr">
                      <a:solidFill>
                        <a:schemeClr val="accent2">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r>
                        <a:rPr lang="en-US" sz="1800">
                          <a:solidFill>
                            <a:schemeClr val="bg1"/>
                          </a:solidFill>
                          <a:latin typeface="+mn-lt"/>
                          <a:ea typeface="Sorts Mill Goudy"/>
                          <a:cs typeface="Sorts Mill Goudy"/>
                          <a:sym typeface="Sorts Mill Goudy"/>
                        </a:rPr>
                        <a:t>Credo</a:t>
                      </a:r>
                      <a:endParaRPr lang="en-US" sz="1800" dirty="0">
                        <a:solidFill>
                          <a:schemeClr val="bg1"/>
                        </a:solidFill>
                        <a:latin typeface="+mn-lt"/>
                      </a:endParaRPr>
                    </a:p>
                  </a:txBody>
                  <a:tcPr>
                    <a:lnL w="12700" cmpd="sng">
                      <a:noFill/>
                    </a:lnL>
                    <a:lnR w="12700" cmpd="sng">
                      <a:noFill/>
                    </a:lnR>
                    <a:lnT w="12700" cmpd="sng">
                      <a:noFill/>
                    </a:lnT>
                    <a:lnB w="12700" cap="flat" cmpd="sng" algn="ctr">
                      <a:solidFill>
                        <a:schemeClr val="accent2">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364337">
                <a:tc>
                  <a:txBody>
                    <a:bodyPr/>
                    <a:lstStyle/>
                    <a:p>
                      <a:r>
                        <a:rPr lang="en-US" sz="1600" dirty="0">
                          <a:latin typeface="+mn-lt"/>
                          <a:ea typeface="Sorts Mill Goudy"/>
                          <a:cs typeface="Sorts Mill Goudy"/>
                          <a:sym typeface="Sorts Mill Goudy"/>
                        </a:rPr>
                        <a:t>To become a leading national platform of </a:t>
                      </a:r>
                      <a:r>
                        <a:rPr lang="en-US" sz="1600">
                          <a:latin typeface="+mn-lt"/>
                          <a:ea typeface="Sorts Mill Goudy"/>
                          <a:cs typeface="Sorts Mill Goudy"/>
                          <a:sym typeface="Sorts Mill Goudy"/>
                        </a:rPr>
                        <a:t>Smart City</a:t>
                      </a:r>
                      <a:endParaRPr lang="en-US" sz="1600" dirty="0">
                        <a:latin typeface="+mn-lt"/>
                      </a:endParaRPr>
                    </a:p>
                  </a:txBody>
                  <a:tcPr>
                    <a:lnL w="12700" cap="flat" cmpd="sng" algn="ctr">
                      <a:solidFill>
                        <a:schemeClr val="accent2">
                          <a:lumMod val="20000"/>
                          <a:lumOff val="80000"/>
                        </a:schemeClr>
                      </a:solidFill>
                      <a:prstDash val="solid"/>
                      <a:round/>
                      <a:headEnd type="none" w="med" len="med"/>
                      <a:tailEnd type="none" w="med" len="med"/>
                    </a:lnL>
                    <a:lnR w="12700" cap="flat" cmpd="sng" algn="ctr">
                      <a:solidFill>
                        <a:schemeClr val="accent2">
                          <a:lumMod val="20000"/>
                          <a:lumOff val="80000"/>
                        </a:schemeClr>
                      </a:solidFill>
                      <a:prstDash val="solid"/>
                      <a:round/>
                      <a:headEnd type="none" w="med" len="med"/>
                      <a:tailEnd type="none" w="med" len="med"/>
                    </a:lnR>
                    <a:lnT w="12700" cap="flat" cmpd="sng" algn="ctr">
                      <a:solidFill>
                        <a:schemeClr val="accent2">
                          <a:lumMod val="20000"/>
                          <a:lumOff val="80000"/>
                        </a:schemeClr>
                      </a:solidFill>
                      <a:prstDash val="solid"/>
                      <a:round/>
                      <a:headEnd type="none" w="med" len="med"/>
                      <a:tailEnd type="none" w="med" len="med"/>
                    </a:lnT>
                    <a:lnB w="12700" cap="flat" cmpd="sng" algn="ctr">
                      <a:solidFill>
                        <a:schemeClr val="accent2">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noProof="0" dirty="0">
                          <a:latin typeface="+mn-lt"/>
                          <a:ea typeface="Sorts Mill Goudy"/>
                          <a:cs typeface="Sorts Mill Goudy"/>
                          <a:sym typeface="Sorts Mill Goudy"/>
                        </a:rPr>
                        <a:t>A clear way to smart solutions</a:t>
                      </a:r>
                      <a:endParaRPr lang="en-US" sz="1600" noProof="0" dirty="0">
                        <a:latin typeface="+mn-lt"/>
                      </a:endParaRPr>
                    </a:p>
                  </a:txBody>
                  <a:tcPr>
                    <a:lnL w="12700" cap="flat" cmpd="sng" algn="ctr">
                      <a:solidFill>
                        <a:schemeClr val="accent2">
                          <a:lumMod val="20000"/>
                          <a:lumOff val="80000"/>
                        </a:schemeClr>
                      </a:solidFill>
                      <a:prstDash val="solid"/>
                      <a:round/>
                      <a:headEnd type="none" w="med" len="med"/>
                      <a:tailEnd type="none" w="med" len="med"/>
                    </a:lnL>
                    <a:lnR w="12700" cap="flat" cmpd="sng" algn="ctr">
                      <a:solidFill>
                        <a:schemeClr val="accent2">
                          <a:lumMod val="20000"/>
                          <a:lumOff val="80000"/>
                        </a:schemeClr>
                      </a:solidFill>
                      <a:prstDash val="solid"/>
                      <a:round/>
                      <a:headEnd type="none" w="med" len="med"/>
                      <a:tailEnd type="none" w="med" len="med"/>
                    </a:lnR>
                    <a:lnT w="12700" cap="flat" cmpd="sng" algn="ctr">
                      <a:solidFill>
                        <a:schemeClr val="accent2">
                          <a:lumMod val="20000"/>
                          <a:lumOff val="80000"/>
                        </a:schemeClr>
                      </a:solidFill>
                      <a:prstDash val="solid"/>
                      <a:round/>
                      <a:headEnd type="none" w="med" len="med"/>
                      <a:tailEnd type="none" w="med" len="med"/>
                    </a:lnT>
                    <a:lnB w="12700" cap="flat" cmpd="sng" algn="ctr">
                      <a:solidFill>
                        <a:schemeClr val="accent2">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35819">
                <a:tc gridSpan="2">
                  <a:txBody>
                    <a:bodyPr/>
                    <a:lstStyle/>
                    <a:p>
                      <a:endParaRPr lang="en-US" sz="100" dirty="0">
                        <a:latin typeface="+mn-lt"/>
                      </a:endParaRPr>
                    </a:p>
                  </a:txBody>
                  <a:tcPr anchor="b">
                    <a:lnL w="12700" cap="flat" cmpd="sng" algn="ctr">
                      <a:noFill/>
                      <a:prstDash val="solid"/>
                      <a:round/>
                      <a:headEnd type="none" w="med" len="med"/>
                      <a:tailEnd type="none" w="med" len="med"/>
                    </a:lnL>
                    <a:lnR w="12700" cmpd="sng">
                      <a:noFill/>
                    </a:lnR>
                    <a:lnT w="12700" cap="flat" cmpd="sng" algn="ctr">
                      <a:solidFill>
                        <a:schemeClr val="accent2">
                          <a:lumMod val="20000"/>
                          <a:lumOff val="8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cs-CZ"/>
                    </a:p>
                  </a:txBody>
                  <a:tcPr/>
                </a:tc>
                <a:extLst>
                  <a:ext uri="{0D108BD9-81ED-4DB2-BD59-A6C34878D82A}">
                    <a16:rowId xmlns:a16="http://schemas.microsoft.com/office/drawing/2014/main" val="10002"/>
                  </a:ext>
                </a:extLst>
              </a:tr>
              <a:tr h="287334">
                <a:tc gridSpan="2">
                  <a:txBody>
                    <a:bodyPr/>
                    <a:lstStyle/>
                    <a:p>
                      <a:r>
                        <a:rPr lang="en-US" sz="1800">
                          <a:solidFill>
                            <a:schemeClr val="bg1"/>
                          </a:solidFill>
                          <a:latin typeface="+mn-lt"/>
                        </a:rPr>
                        <a:t>Mission</a:t>
                      </a:r>
                      <a:endParaRPr lang="en-US" sz="1800" dirty="0">
                        <a:solidFill>
                          <a:schemeClr val="bg1"/>
                        </a:solidFill>
                        <a:latin typeface="+mn-lt"/>
                      </a:endParaRPr>
                    </a:p>
                  </a:txBody>
                  <a:tcPr anchor="b">
                    <a:lnL w="12700" cap="flat" cmpd="sng" algn="ctr">
                      <a:noFill/>
                      <a:prstDash val="solid"/>
                      <a:round/>
                      <a:headEnd type="none" w="med" len="med"/>
                      <a:tailEnd type="none" w="med" len="med"/>
                    </a:lnL>
                    <a:lnR w="12700" cmpd="sng">
                      <a:noFill/>
                    </a:lnR>
                    <a:lnT w="12700" cmpd="sng">
                      <a:noFill/>
                    </a:lnT>
                    <a:lnB w="12700" cap="flat" cmpd="sng" algn="ctr">
                      <a:solidFill>
                        <a:schemeClr val="accent2">
                          <a:lumMod val="20000"/>
                          <a:lumOff val="8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endParaRPr lang="cs-CZ" dirty="0"/>
                    </a:p>
                  </a:txBody>
                  <a:tcPr/>
                </a:tc>
                <a:extLst>
                  <a:ext uri="{0D108BD9-81ED-4DB2-BD59-A6C34878D82A}">
                    <a16:rowId xmlns:a16="http://schemas.microsoft.com/office/drawing/2014/main" val="10003"/>
                  </a:ext>
                </a:extLst>
              </a:tr>
              <a:tr h="1285312">
                <a:tc gridSpan="2">
                  <a:txBody>
                    <a:bodyPr/>
                    <a:lstStyle/>
                    <a:p>
                      <a:pPr marL="285750" lvl="0" indent="-285750" algn="just">
                        <a:buClr>
                          <a:schemeClr val="dk2"/>
                        </a:buClr>
                        <a:buSzPts val="1050"/>
                        <a:buFont typeface="Wingdings" panose="05000000000000000000" pitchFamily="2" charset="2"/>
                        <a:buChar char="§"/>
                      </a:pPr>
                      <a:r>
                        <a:rPr lang="en-US" sz="1600" noProof="0" dirty="0">
                          <a:latin typeface="+mn-lt"/>
                        </a:rPr>
                        <a:t>The mission of the </a:t>
                      </a:r>
                      <a:r>
                        <a:rPr lang="en-US" sz="1600" b="1" noProof="0" dirty="0">
                          <a:solidFill>
                            <a:schemeClr val="accent2"/>
                          </a:solidFill>
                          <a:latin typeface="+mn-lt"/>
                        </a:rPr>
                        <a:t>Czech Smart City Cluster (CSCC) </a:t>
                      </a:r>
                      <a:r>
                        <a:rPr lang="en-US" sz="1600" noProof="0" dirty="0">
                          <a:latin typeface="+mn-lt"/>
                        </a:rPr>
                        <a:t>is to develop a unique partnership between companies, state administration, self-government, knowledge institutions and city dwellers. We are the innovators of the Smart City idea in the </a:t>
                      </a:r>
                      <a:r>
                        <a:rPr lang="en-US" sz="1600" dirty="0">
                          <a:latin typeface="+mn-lt"/>
                        </a:rPr>
                        <a:t>Czech Republic. We strive to build smart cities in which social and technological infrastructures and solutions make life easier for people and support sustainable economic growth. We believe these trends improve the quality of life in cities for all their inhabitants and cities, thus becoming a pleasant environment for living and </a:t>
                      </a:r>
                      <a:r>
                        <a:rPr lang="en-US" sz="1600">
                          <a:latin typeface="+mn-lt"/>
                        </a:rPr>
                        <a:t>working.</a:t>
                      </a:r>
                      <a:endParaRPr lang="en-US" sz="1600" dirty="0">
                        <a:latin typeface="+mn-lt"/>
                      </a:endParaRPr>
                    </a:p>
                  </a:txBody>
                  <a:tcPr>
                    <a:lnL w="12700" cap="flat" cmpd="sng" algn="ctr">
                      <a:solidFill>
                        <a:schemeClr val="accent2">
                          <a:lumMod val="20000"/>
                          <a:lumOff val="80000"/>
                        </a:schemeClr>
                      </a:solidFill>
                      <a:prstDash val="solid"/>
                      <a:round/>
                      <a:headEnd type="none" w="med" len="med"/>
                      <a:tailEnd type="none" w="med" len="med"/>
                    </a:lnL>
                    <a:lnR w="12700" cap="flat" cmpd="sng" algn="ctr">
                      <a:solidFill>
                        <a:schemeClr val="accent2">
                          <a:lumMod val="20000"/>
                          <a:lumOff val="80000"/>
                        </a:schemeClr>
                      </a:solidFill>
                      <a:prstDash val="solid"/>
                      <a:round/>
                      <a:headEnd type="none" w="med" len="med"/>
                      <a:tailEnd type="none" w="med" len="med"/>
                    </a:lnR>
                    <a:lnT w="12700" cap="flat" cmpd="sng" algn="ctr">
                      <a:solidFill>
                        <a:schemeClr val="accent2">
                          <a:lumMod val="20000"/>
                          <a:lumOff val="80000"/>
                        </a:schemeClr>
                      </a:solidFill>
                      <a:prstDash val="solid"/>
                      <a:round/>
                      <a:headEnd type="none" w="med" len="med"/>
                      <a:tailEnd type="none" w="med" len="med"/>
                    </a:lnT>
                    <a:lnB w="12700" cap="flat" cmpd="sng" algn="ctr">
                      <a:solidFill>
                        <a:schemeClr val="accent2">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cs-CZ"/>
                    </a:p>
                  </a:txBody>
                  <a:tcPr/>
                </a:tc>
                <a:extLst>
                  <a:ext uri="{0D108BD9-81ED-4DB2-BD59-A6C34878D82A}">
                    <a16:rowId xmlns:a16="http://schemas.microsoft.com/office/drawing/2014/main" val="10004"/>
                  </a:ext>
                </a:extLst>
              </a:tr>
              <a:tr h="1305542">
                <a:tc gridSpan="2">
                  <a:txBody>
                    <a:bodyPr/>
                    <a:lstStyle/>
                    <a:p>
                      <a:pPr marL="285750" lvl="0" indent="-285750" algn="just">
                        <a:buClr>
                          <a:schemeClr val="dk2"/>
                        </a:buClr>
                        <a:buSzPts val="1050"/>
                        <a:buFont typeface="Wingdings" panose="05000000000000000000" pitchFamily="2" charset="2"/>
                        <a:buChar char="§"/>
                      </a:pPr>
                      <a:r>
                        <a:rPr lang="en-US" sz="1600" dirty="0">
                          <a:latin typeface="+mn-lt"/>
                        </a:rPr>
                        <a:t>We strive to increase the competitiveness and economic growth of our members in the Smart City technology market. The main tools of support are the transformation of knowledge of research and development into the environment of cluster members, strengthening ties with scientific research and educational institutions, joint development of know-how in the field of social, technical and economic solutions and popularization of the Smart Cities concept. CSCC seeks to stimulate investment and innovation in the participating cities and regions to achieve the basic economic and environmental goals of the Smart Cities idea</a:t>
                      </a:r>
                      <a:r>
                        <a:rPr lang="en-US" sz="1600">
                          <a:latin typeface="+mn-lt"/>
                        </a:rPr>
                        <a:t>. </a:t>
                      </a:r>
                      <a:endParaRPr lang="en-US" sz="1600" dirty="0">
                        <a:latin typeface="+mn-lt"/>
                      </a:endParaRPr>
                    </a:p>
                  </a:txBody>
                  <a:tcPr>
                    <a:lnL w="12700" cap="flat" cmpd="sng" algn="ctr">
                      <a:solidFill>
                        <a:schemeClr val="accent2">
                          <a:lumMod val="20000"/>
                          <a:lumOff val="80000"/>
                        </a:schemeClr>
                      </a:solidFill>
                      <a:prstDash val="solid"/>
                      <a:round/>
                      <a:headEnd type="none" w="med" len="med"/>
                      <a:tailEnd type="none" w="med" len="med"/>
                    </a:lnL>
                    <a:lnR w="12700" cap="flat" cmpd="sng" algn="ctr">
                      <a:solidFill>
                        <a:schemeClr val="accent2">
                          <a:lumMod val="20000"/>
                          <a:lumOff val="80000"/>
                        </a:schemeClr>
                      </a:solidFill>
                      <a:prstDash val="solid"/>
                      <a:round/>
                      <a:headEnd type="none" w="med" len="med"/>
                      <a:tailEnd type="none" w="med" len="med"/>
                    </a:lnR>
                    <a:lnT w="12700" cap="flat" cmpd="sng" algn="ctr">
                      <a:solidFill>
                        <a:schemeClr val="accent2">
                          <a:lumMod val="20000"/>
                          <a:lumOff val="80000"/>
                        </a:schemeClr>
                      </a:solidFill>
                      <a:prstDash val="solid"/>
                      <a:round/>
                      <a:headEnd type="none" w="med" len="med"/>
                      <a:tailEnd type="none" w="med" len="med"/>
                    </a:lnT>
                    <a:lnB w="12700" cap="flat" cmpd="sng" algn="ctr">
                      <a:solidFill>
                        <a:schemeClr val="accent2">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cs-CZ"/>
                    </a:p>
                  </a:txBody>
                  <a:tcPr/>
                </a:tc>
                <a:extLst>
                  <a:ext uri="{0D108BD9-81ED-4DB2-BD59-A6C34878D82A}">
                    <a16:rowId xmlns:a16="http://schemas.microsoft.com/office/drawing/2014/main" val="10005"/>
                  </a:ext>
                </a:extLst>
              </a:tr>
              <a:tr h="1062651">
                <a:tc gridSpan="2">
                  <a:txBody>
                    <a:bodyPr/>
                    <a:lstStyle/>
                    <a:p>
                      <a:pPr marL="285750" marR="0" lvl="0" indent="-285750" algn="just" defTabSz="914400" rtl="0" eaLnBrk="1" fontAlgn="auto" latinLnBrk="0" hangingPunct="1">
                        <a:lnSpc>
                          <a:spcPct val="100000"/>
                        </a:lnSpc>
                        <a:spcBef>
                          <a:spcPts val="0"/>
                        </a:spcBef>
                        <a:spcAft>
                          <a:spcPts val="0"/>
                        </a:spcAft>
                        <a:buClr>
                          <a:schemeClr val="dk2"/>
                        </a:buClr>
                        <a:buSzPts val="1050"/>
                        <a:buFont typeface="Wingdings" panose="05000000000000000000" pitchFamily="2" charset="2"/>
                        <a:buChar char="§"/>
                        <a:tabLst/>
                        <a:defRPr/>
                      </a:pPr>
                      <a:r>
                        <a:rPr lang="en-US" sz="1600" dirty="0">
                          <a:latin typeface="+mn-lt"/>
                        </a:rPr>
                        <a:t>Our members focus on integrating intelligent technologies, for example in the areas of energy, intelligent buildings, transport and information and communication </a:t>
                      </a:r>
                      <a:r>
                        <a:rPr lang="en-US" sz="1600" noProof="0" dirty="0">
                          <a:latin typeface="+mn-lt"/>
                        </a:rPr>
                        <a:t>technologies that lead to a mutual integration which enables easier controlling and managing. As part of their projects, they transform traditional </a:t>
                      </a:r>
                      <a:r>
                        <a:rPr lang="en-US" sz="1600" dirty="0">
                          <a:latin typeface="+mn-lt"/>
                        </a:rPr>
                        <a:t>isolated infrastructures into highly integrated systems intervening at all levels, starting with buildings and technological units, on to municipalities to the regional level and then the state.</a:t>
                      </a:r>
                    </a:p>
                  </a:txBody>
                  <a:tcPr>
                    <a:lnL w="12700" cap="flat" cmpd="sng" algn="ctr">
                      <a:solidFill>
                        <a:schemeClr val="accent2">
                          <a:lumMod val="20000"/>
                          <a:lumOff val="80000"/>
                        </a:schemeClr>
                      </a:solidFill>
                      <a:prstDash val="solid"/>
                      <a:round/>
                      <a:headEnd type="none" w="med" len="med"/>
                      <a:tailEnd type="none" w="med" len="med"/>
                    </a:lnL>
                    <a:lnR w="12700" cap="flat" cmpd="sng" algn="ctr">
                      <a:solidFill>
                        <a:schemeClr val="accent2">
                          <a:lumMod val="20000"/>
                          <a:lumOff val="80000"/>
                        </a:schemeClr>
                      </a:solidFill>
                      <a:prstDash val="solid"/>
                      <a:round/>
                      <a:headEnd type="none" w="med" len="med"/>
                      <a:tailEnd type="none" w="med" len="med"/>
                    </a:lnR>
                    <a:lnT w="12700" cap="flat" cmpd="sng" algn="ctr">
                      <a:solidFill>
                        <a:schemeClr val="accent2">
                          <a:lumMod val="20000"/>
                          <a:lumOff val="80000"/>
                        </a:schemeClr>
                      </a:solidFill>
                      <a:prstDash val="solid"/>
                      <a:round/>
                      <a:headEnd type="none" w="med" len="med"/>
                      <a:tailEnd type="none" w="med" len="med"/>
                    </a:lnT>
                    <a:lnB w="12700" cap="flat" cmpd="sng" algn="ctr">
                      <a:solidFill>
                        <a:schemeClr val="accent2">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cs-CZ"/>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244189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968" t="13941" r="29265" b="26663"/>
          <a:stretch/>
        </p:blipFill>
        <p:spPr bwMode="auto">
          <a:xfrm>
            <a:off x="0" y="0"/>
            <a:ext cx="1349299" cy="126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Obdélník 1"/>
          <p:cNvSpPr/>
          <p:nvPr/>
        </p:nvSpPr>
        <p:spPr>
          <a:xfrm>
            <a:off x="9616921" y="310080"/>
            <a:ext cx="2150076" cy="461665"/>
          </a:xfrm>
          <a:prstGeom prst="rect">
            <a:avLst/>
          </a:prstGeom>
        </p:spPr>
        <p:txBody>
          <a:bodyPr wrap="none">
            <a:spAutoFit/>
          </a:bodyPr>
          <a:lstStyle/>
          <a:p>
            <a:pPr algn="r"/>
            <a:r>
              <a:rPr lang="cs-CZ" sz="2400" dirty="0">
                <a:solidFill>
                  <a:schemeClr val="accent2"/>
                </a:solidFill>
                <a:latin typeface="+mj-lt"/>
              </a:rPr>
              <a:t>CURRENT STATE</a:t>
            </a:r>
          </a:p>
        </p:txBody>
      </p:sp>
      <p:sp>
        <p:nvSpPr>
          <p:cNvPr id="6" name="TextovéPole 5"/>
          <p:cNvSpPr txBox="1"/>
          <p:nvPr/>
        </p:nvSpPr>
        <p:spPr>
          <a:xfrm>
            <a:off x="1171976" y="1081824"/>
            <a:ext cx="10595021" cy="4801314"/>
          </a:xfrm>
          <a:prstGeom prst="rect">
            <a:avLst/>
          </a:prstGeom>
          <a:noFill/>
        </p:spPr>
        <p:txBody>
          <a:bodyPr wrap="square" rtlCol="0">
            <a:spAutoFit/>
          </a:bodyPr>
          <a:lstStyle/>
          <a:p>
            <a:pPr marL="285750" lvl="0" indent="-285750" algn="just">
              <a:buSzPts val="1680"/>
              <a:buFont typeface="Wingdings" panose="05000000000000000000" pitchFamily="2" charset="2"/>
              <a:buChar char="§"/>
            </a:pPr>
            <a:r>
              <a:rPr lang="en-US" dirty="0"/>
              <a:t>Active approach towards the Ministry of Regional Development (MMR) resulting in memorandum closing and tight cooperation on a preparation of the SMART Cities concept.</a:t>
            </a:r>
          </a:p>
          <a:p>
            <a:pPr marL="285750" lvl="0" indent="-285750" algn="just">
              <a:buSzPts val="1680"/>
              <a:buFont typeface="Wingdings" panose="05000000000000000000" pitchFamily="2" charset="2"/>
              <a:buChar char="§"/>
            </a:pPr>
            <a:endParaRPr lang="en-US" dirty="0"/>
          </a:p>
          <a:p>
            <a:pPr marL="285750" lvl="0" indent="-285750" algn="just">
              <a:buSzPts val="1680"/>
              <a:buFont typeface="Wingdings" panose="05000000000000000000" pitchFamily="2" charset="2"/>
              <a:buChar char="§"/>
            </a:pPr>
            <a:r>
              <a:rPr lang="en-US" dirty="0"/>
              <a:t>The project funded by MMR for this year: </a:t>
            </a:r>
            <a:r>
              <a:rPr lang="en-US" b="1" dirty="0">
                <a:solidFill>
                  <a:schemeClr val="accent2"/>
                </a:solidFill>
              </a:rPr>
              <a:t>SINGLE INFORMATION AND METHODOLOGY PLATFORM FOR THE SMART CONCEPT </a:t>
            </a:r>
            <a:r>
              <a:rPr lang="en-US" dirty="0">
                <a:solidFill>
                  <a:schemeClr val="bg1">
                    <a:lumMod val="65000"/>
                  </a:schemeClr>
                </a:solidFill>
              </a:rPr>
              <a:t>(</a:t>
            </a:r>
            <a:r>
              <a:rPr lang="en-US" sz="1600" dirty="0">
                <a:solidFill>
                  <a:schemeClr val="bg1">
                    <a:lumMod val="65000"/>
                  </a:schemeClr>
                </a:solidFill>
                <a:hlinkClick r:id="rId3"/>
              </a:rPr>
              <a:t>https://czechsmartcitycluster.com/en/single-information-and-data-platform-for-the-smart-concept/</a:t>
            </a:r>
            <a:r>
              <a:rPr lang="en-US" dirty="0">
                <a:solidFill>
                  <a:schemeClr val="bg1">
                    <a:lumMod val="65000"/>
                  </a:schemeClr>
                </a:solidFill>
              </a:rPr>
              <a:t>)</a:t>
            </a:r>
          </a:p>
          <a:p>
            <a:pPr lvl="0" algn="just">
              <a:buClr>
                <a:schemeClr val="dk2"/>
              </a:buClr>
              <a:buSzPts val="1680"/>
            </a:pPr>
            <a:endParaRPr lang="en-US" dirty="0"/>
          </a:p>
          <a:p>
            <a:pPr marL="285750" lvl="0" indent="-285750" algn="just">
              <a:buClr>
                <a:schemeClr val="dk2"/>
              </a:buClr>
              <a:buSzPts val="1680"/>
              <a:buFont typeface="Wingdings" panose="05000000000000000000" pitchFamily="2" charset="2"/>
              <a:buChar char="§"/>
            </a:pPr>
            <a:r>
              <a:rPr lang="en-US" dirty="0"/>
              <a:t>Communication with municipalities and regional authorities:</a:t>
            </a:r>
          </a:p>
          <a:p>
            <a:pPr marL="914400" lvl="3" algn="just">
              <a:buClr>
                <a:schemeClr val="dk2"/>
              </a:buClr>
              <a:buSzPts val="1400"/>
            </a:pPr>
            <a:r>
              <a:rPr lang="en-US" dirty="0"/>
              <a:t>memoranda with cities in the CR (10)</a:t>
            </a:r>
          </a:p>
          <a:p>
            <a:pPr marL="914400" lvl="3" algn="just">
              <a:buClr>
                <a:schemeClr val="dk2"/>
              </a:buClr>
              <a:buSzPts val="1400"/>
            </a:pPr>
            <a:r>
              <a:rPr lang="en-US" dirty="0"/>
              <a:t>memoranda with regions of the CR (2- South Bohemian Region, Olomouc Region)</a:t>
            </a:r>
          </a:p>
          <a:p>
            <a:pPr lvl="0" algn="just">
              <a:buClr>
                <a:schemeClr val="dk2"/>
              </a:buClr>
              <a:buSzPts val="1680"/>
            </a:pPr>
            <a:endParaRPr lang="en-US" dirty="0"/>
          </a:p>
          <a:p>
            <a:pPr marL="285750" lvl="0" indent="-285750" algn="just">
              <a:buClr>
                <a:schemeClr val="dk2"/>
              </a:buClr>
              <a:buSzPts val="1680"/>
              <a:buFont typeface="Wingdings" panose="05000000000000000000" pitchFamily="2" charset="2"/>
              <a:buChar char="§"/>
            </a:pPr>
            <a:r>
              <a:rPr lang="en-US" dirty="0"/>
              <a:t>Working groups – created methodologies</a:t>
            </a:r>
          </a:p>
          <a:p>
            <a:pPr marL="285750" lvl="0" indent="-285750" algn="just">
              <a:buClr>
                <a:schemeClr val="dk2"/>
              </a:buClr>
              <a:buSzPts val="1680"/>
              <a:buFont typeface="Wingdings" panose="05000000000000000000" pitchFamily="2" charset="2"/>
              <a:buChar char="§"/>
            </a:pPr>
            <a:endParaRPr lang="en-US" dirty="0"/>
          </a:p>
          <a:p>
            <a:pPr marL="285750" lvl="0" indent="-285750" algn="just">
              <a:buClr>
                <a:schemeClr val="dk2"/>
              </a:buClr>
              <a:buSzPts val="1680"/>
              <a:buFont typeface="Wingdings" panose="05000000000000000000" pitchFamily="2" charset="2"/>
              <a:buChar char="§"/>
            </a:pPr>
            <a:r>
              <a:rPr lang="en-US" dirty="0"/>
              <a:t>Active work for membership base</a:t>
            </a:r>
          </a:p>
          <a:p>
            <a:pPr marL="285750" lvl="0" indent="-285750" algn="just">
              <a:buClr>
                <a:schemeClr val="dk2"/>
              </a:buClr>
              <a:buSzPts val="1680"/>
              <a:buFont typeface="Wingdings" panose="05000000000000000000" pitchFamily="2" charset="2"/>
              <a:buChar char="§"/>
            </a:pPr>
            <a:endParaRPr lang="en-US" dirty="0"/>
          </a:p>
          <a:p>
            <a:pPr marL="285750" lvl="0" indent="-285750" algn="just">
              <a:buClr>
                <a:schemeClr val="dk2"/>
              </a:buClr>
              <a:buSzPts val="1680"/>
              <a:buFont typeface="Wingdings" panose="05000000000000000000" pitchFamily="2" charset="2"/>
              <a:buChar char="§"/>
            </a:pPr>
            <a:r>
              <a:rPr lang="en-US" dirty="0"/>
              <a:t>Communication via website, social media and e-mails</a:t>
            </a:r>
          </a:p>
          <a:p>
            <a:pPr marL="285750" lvl="0" indent="-285750" algn="just">
              <a:buClr>
                <a:schemeClr val="dk2"/>
              </a:buClr>
              <a:buSzPts val="1680"/>
              <a:buFont typeface="Wingdings" panose="05000000000000000000" pitchFamily="2" charset="2"/>
              <a:buChar char="§"/>
            </a:pPr>
            <a:endParaRPr lang="en-US" dirty="0"/>
          </a:p>
          <a:p>
            <a:pPr marL="285750" lvl="0" indent="-285750" algn="just">
              <a:buClr>
                <a:schemeClr val="dk2"/>
              </a:buClr>
              <a:buSzPts val="1680"/>
              <a:buFont typeface="Wingdings" panose="05000000000000000000" pitchFamily="2" charset="2"/>
              <a:buChar char="§"/>
            </a:pPr>
            <a:r>
              <a:rPr lang="en-US" dirty="0"/>
              <a:t>Co-organizer of the Smart Cities competition</a:t>
            </a:r>
          </a:p>
        </p:txBody>
      </p:sp>
    </p:spTree>
    <p:extLst>
      <p:ext uri="{BB962C8B-B14F-4D97-AF65-F5344CB8AC3E}">
        <p14:creationId xmlns:p14="http://schemas.microsoft.com/office/powerpoint/2010/main" val="2091427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968" t="13941" r="29265" b="26663"/>
          <a:stretch/>
        </p:blipFill>
        <p:spPr bwMode="auto">
          <a:xfrm>
            <a:off x="0" y="0"/>
            <a:ext cx="1349299" cy="126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Obdélník 1"/>
          <p:cNvSpPr/>
          <p:nvPr/>
        </p:nvSpPr>
        <p:spPr>
          <a:xfrm>
            <a:off x="9358645" y="310080"/>
            <a:ext cx="2408352" cy="461665"/>
          </a:xfrm>
          <a:prstGeom prst="rect">
            <a:avLst/>
          </a:prstGeom>
        </p:spPr>
        <p:txBody>
          <a:bodyPr wrap="none">
            <a:spAutoFit/>
          </a:bodyPr>
          <a:lstStyle/>
          <a:p>
            <a:pPr algn="r"/>
            <a:r>
              <a:rPr lang="cs-CZ" sz="2400" dirty="0">
                <a:solidFill>
                  <a:schemeClr val="accent2"/>
                </a:solidFill>
                <a:latin typeface="+mj-lt"/>
              </a:rPr>
              <a:t>TARGET STATE 1/2</a:t>
            </a:r>
          </a:p>
        </p:txBody>
      </p:sp>
      <p:sp>
        <p:nvSpPr>
          <p:cNvPr id="6" name="TextovéPole 5"/>
          <p:cNvSpPr txBox="1"/>
          <p:nvPr/>
        </p:nvSpPr>
        <p:spPr>
          <a:xfrm>
            <a:off x="1171976" y="1081824"/>
            <a:ext cx="9775065" cy="5550237"/>
          </a:xfrm>
          <a:prstGeom prst="rect">
            <a:avLst/>
          </a:prstGeom>
          <a:noFill/>
        </p:spPr>
        <p:txBody>
          <a:bodyPr wrap="square" rtlCol="0">
            <a:spAutoFit/>
          </a:bodyPr>
          <a:lstStyle/>
          <a:p>
            <a:pPr lvl="0">
              <a:buClr>
                <a:schemeClr val="dk2"/>
              </a:buClr>
              <a:buSzPct val="70000"/>
            </a:pPr>
            <a:r>
              <a:rPr lang="en-US" b="1" dirty="0">
                <a:solidFill>
                  <a:schemeClr val="accent2"/>
                </a:solidFill>
              </a:rPr>
              <a:t>Cooperation and active approach towards new Smart City legislation</a:t>
            </a:r>
          </a:p>
          <a:p>
            <a:pPr marL="228600" lvl="0" indent="-228600">
              <a:buClr>
                <a:schemeClr val="dk2"/>
              </a:buClr>
              <a:buSzPct val="70000"/>
              <a:buChar char="•"/>
            </a:pPr>
            <a:endParaRPr lang="en-US" dirty="0"/>
          </a:p>
          <a:p>
            <a:pPr lvl="0">
              <a:buClr>
                <a:schemeClr val="dk2"/>
              </a:buClr>
              <a:buSzPct val="70000"/>
            </a:pPr>
            <a:r>
              <a:rPr lang="en-US" b="1" dirty="0">
                <a:solidFill>
                  <a:schemeClr val="accent2"/>
                </a:solidFill>
              </a:rPr>
              <a:t>Cooperation and communication with cities, regional and state authorities:</a:t>
            </a:r>
          </a:p>
          <a:p>
            <a:pPr marL="742950" lvl="1" indent="-285750">
              <a:spcBef>
                <a:spcPts val="500"/>
              </a:spcBef>
              <a:buClr>
                <a:schemeClr val="dk2"/>
              </a:buClr>
              <a:buSzPct val="70000"/>
              <a:buFont typeface="Wingdings" panose="05000000000000000000" pitchFamily="2" charset="2"/>
              <a:buChar char="§"/>
            </a:pPr>
            <a:r>
              <a:rPr lang="en-US" dirty="0"/>
              <a:t>Another expansion of cooperation on municipal and regional level</a:t>
            </a:r>
          </a:p>
          <a:p>
            <a:pPr marL="742950" lvl="1" indent="-285750">
              <a:spcBef>
                <a:spcPts val="500"/>
              </a:spcBef>
              <a:buClr>
                <a:schemeClr val="dk2"/>
              </a:buClr>
              <a:buSzPct val="70000"/>
              <a:buFont typeface="Wingdings" panose="05000000000000000000" pitchFamily="2" charset="2"/>
              <a:buChar char="§"/>
            </a:pPr>
            <a:r>
              <a:rPr lang="en-US" dirty="0"/>
              <a:t>Regions, cities – initiate meetings</a:t>
            </a:r>
          </a:p>
          <a:p>
            <a:pPr marL="742950" lvl="1" indent="-285750">
              <a:spcBef>
                <a:spcPts val="500"/>
              </a:spcBef>
              <a:buClr>
                <a:schemeClr val="dk2"/>
              </a:buClr>
              <a:buSzPct val="70000"/>
              <a:buFont typeface="Wingdings" panose="05000000000000000000" pitchFamily="2" charset="2"/>
              <a:buChar char="§"/>
            </a:pPr>
            <a:r>
              <a:rPr lang="en-US" dirty="0"/>
              <a:t>Ministries – working commission</a:t>
            </a:r>
          </a:p>
          <a:p>
            <a:pPr marL="742950" lvl="1" indent="-285750">
              <a:spcBef>
                <a:spcPts val="500"/>
              </a:spcBef>
              <a:buClr>
                <a:schemeClr val="dk2"/>
              </a:buClr>
              <a:buSzPct val="70000"/>
              <a:buFont typeface="Wingdings" panose="05000000000000000000" pitchFamily="2" charset="2"/>
              <a:buChar char="§"/>
            </a:pPr>
            <a:r>
              <a:rPr lang="en-US" dirty="0"/>
              <a:t>Chamber of Deputies, Senate</a:t>
            </a:r>
          </a:p>
          <a:p>
            <a:pPr lvl="0">
              <a:spcBef>
                <a:spcPts val="1000"/>
              </a:spcBef>
              <a:buClr>
                <a:schemeClr val="dk2"/>
              </a:buClr>
              <a:buSzPct val="70000"/>
            </a:pPr>
            <a:r>
              <a:rPr lang="en-US" b="1" dirty="0">
                <a:solidFill>
                  <a:schemeClr val="accent2"/>
                </a:solidFill>
              </a:rPr>
              <a:t>Expanding duties of working groups:</a:t>
            </a:r>
          </a:p>
          <a:p>
            <a:pPr marL="742950" lvl="1" indent="-285750">
              <a:spcBef>
                <a:spcPts val="1000"/>
              </a:spcBef>
              <a:buSzPct val="70000"/>
              <a:buFont typeface="Wingdings" panose="05000000000000000000" pitchFamily="2" charset="2"/>
              <a:buChar char="§"/>
            </a:pPr>
            <a:r>
              <a:rPr lang="en-US" dirty="0"/>
              <a:t>Effective involvement of cluster members into working groups that dealing with specific topics</a:t>
            </a:r>
          </a:p>
          <a:p>
            <a:pPr marL="742950" lvl="1" indent="-285750">
              <a:spcBef>
                <a:spcPts val="500"/>
              </a:spcBef>
              <a:buClr>
                <a:schemeClr val="dk2"/>
              </a:buClr>
              <a:buSzPct val="70000"/>
              <a:buFont typeface="Wingdings" panose="05000000000000000000" pitchFamily="2" charset="2"/>
              <a:buChar char="§"/>
            </a:pPr>
            <a:r>
              <a:rPr lang="en-US" dirty="0"/>
              <a:t>Involvement of experts</a:t>
            </a:r>
          </a:p>
          <a:p>
            <a:pPr marL="742950" lvl="1" indent="-285750">
              <a:spcBef>
                <a:spcPts val="500"/>
              </a:spcBef>
              <a:buClr>
                <a:schemeClr val="dk2"/>
              </a:buClr>
              <a:buSzPct val="70000"/>
              <a:buFont typeface="Wingdings" panose="05000000000000000000" pitchFamily="2" charset="2"/>
              <a:buChar char="§"/>
            </a:pPr>
            <a:r>
              <a:rPr lang="en-US" dirty="0"/>
              <a:t>Functioning professional / regional groups</a:t>
            </a:r>
          </a:p>
          <a:p>
            <a:pPr marL="742950" lvl="1" indent="-285750">
              <a:spcBef>
                <a:spcPts val="500"/>
              </a:spcBef>
              <a:buClr>
                <a:schemeClr val="dk2"/>
              </a:buClr>
              <a:buSzPct val="70000"/>
              <a:buFont typeface="Wingdings" panose="05000000000000000000" pitchFamily="2" charset="2"/>
              <a:buChar char="§"/>
            </a:pPr>
            <a:r>
              <a:rPr lang="en-US" dirty="0"/>
              <a:t>Working groups are now focused on products and projects not on fields</a:t>
            </a:r>
          </a:p>
          <a:p>
            <a:pPr lvl="0">
              <a:spcBef>
                <a:spcPts val="1000"/>
              </a:spcBef>
              <a:buClr>
                <a:schemeClr val="dk2"/>
              </a:buClr>
              <a:buSzPct val="70000"/>
            </a:pPr>
            <a:r>
              <a:rPr lang="en-US" b="1" dirty="0">
                <a:solidFill>
                  <a:schemeClr val="accent2"/>
                </a:solidFill>
              </a:rPr>
              <a:t>Strong and effective internal communication of a cluster:</a:t>
            </a:r>
          </a:p>
          <a:p>
            <a:pPr marL="742950" lvl="1" indent="-285750">
              <a:spcBef>
                <a:spcPts val="500"/>
              </a:spcBef>
              <a:buClr>
                <a:schemeClr val="dk2"/>
              </a:buClr>
              <a:buSzPct val="70000"/>
              <a:buFont typeface="Wingdings" panose="05000000000000000000" pitchFamily="2" charset="2"/>
              <a:buChar char="§"/>
            </a:pPr>
            <a:r>
              <a:rPr lang="en-US" dirty="0"/>
              <a:t>Regular information update of cluster members about cluster activities</a:t>
            </a:r>
          </a:p>
          <a:p>
            <a:pPr marL="742950" lvl="1" indent="-285750">
              <a:spcBef>
                <a:spcPts val="500"/>
              </a:spcBef>
              <a:buClr>
                <a:schemeClr val="dk2"/>
              </a:buClr>
              <a:buSzPct val="70000"/>
              <a:buFont typeface="Wingdings" panose="05000000000000000000" pitchFamily="2" charset="2"/>
              <a:buChar char="§"/>
            </a:pPr>
            <a:r>
              <a:rPr lang="en-US" dirty="0"/>
              <a:t>Regular information update of cluster members about other activities</a:t>
            </a:r>
          </a:p>
          <a:p>
            <a:pPr marL="742950" lvl="1" indent="-285750">
              <a:spcBef>
                <a:spcPts val="500"/>
              </a:spcBef>
              <a:buClr>
                <a:schemeClr val="dk2"/>
              </a:buClr>
              <a:buSzPct val="70000"/>
              <a:buFont typeface="Wingdings" panose="05000000000000000000" pitchFamily="2" charset="2"/>
              <a:buChar char="§"/>
            </a:pPr>
            <a:r>
              <a:rPr lang="en-US" dirty="0"/>
              <a:t>Involvement of cluster members into activities that are organized / co-organized by a cluster</a:t>
            </a:r>
          </a:p>
        </p:txBody>
      </p:sp>
    </p:spTree>
    <p:extLst>
      <p:ext uri="{BB962C8B-B14F-4D97-AF65-F5344CB8AC3E}">
        <p14:creationId xmlns:p14="http://schemas.microsoft.com/office/powerpoint/2010/main" val="2303858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968" t="13941" r="29265" b="26663"/>
          <a:stretch/>
        </p:blipFill>
        <p:spPr bwMode="auto">
          <a:xfrm>
            <a:off x="0" y="0"/>
            <a:ext cx="1349299" cy="126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Obdélník 1"/>
          <p:cNvSpPr/>
          <p:nvPr/>
        </p:nvSpPr>
        <p:spPr>
          <a:xfrm>
            <a:off x="9358645" y="310080"/>
            <a:ext cx="2408352" cy="461665"/>
          </a:xfrm>
          <a:prstGeom prst="rect">
            <a:avLst/>
          </a:prstGeom>
        </p:spPr>
        <p:txBody>
          <a:bodyPr wrap="none">
            <a:spAutoFit/>
          </a:bodyPr>
          <a:lstStyle/>
          <a:p>
            <a:pPr algn="r"/>
            <a:r>
              <a:rPr lang="cs-CZ" sz="2400" dirty="0">
                <a:solidFill>
                  <a:schemeClr val="accent2"/>
                </a:solidFill>
                <a:latin typeface="+mj-lt"/>
              </a:rPr>
              <a:t>TARGET STATE 2/2</a:t>
            </a:r>
          </a:p>
        </p:txBody>
      </p:sp>
      <p:sp>
        <p:nvSpPr>
          <p:cNvPr id="6" name="TextovéPole 5"/>
          <p:cNvSpPr txBox="1"/>
          <p:nvPr/>
        </p:nvSpPr>
        <p:spPr>
          <a:xfrm>
            <a:off x="1171976" y="1081824"/>
            <a:ext cx="9775065" cy="4378122"/>
          </a:xfrm>
          <a:prstGeom prst="rect">
            <a:avLst/>
          </a:prstGeom>
          <a:noFill/>
        </p:spPr>
        <p:txBody>
          <a:bodyPr wrap="square" rtlCol="0">
            <a:spAutoFit/>
          </a:bodyPr>
          <a:lstStyle/>
          <a:p>
            <a:pPr lvl="0">
              <a:spcBef>
                <a:spcPts val="1000"/>
              </a:spcBef>
              <a:buClr>
                <a:schemeClr val="dk2"/>
              </a:buClr>
              <a:buSzPct val="70000"/>
            </a:pPr>
            <a:r>
              <a:rPr lang="en-US" b="1" dirty="0">
                <a:solidFill>
                  <a:schemeClr val="accent2"/>
                </a:solidFill>
              </a:rPr>
              <a:t>Strong and effective external communication of a cluster:</a:t>
            </a:r>
          </a:p>
          <a:p>
            <a:pPr marL="742950" lvl="1" indent="-285750">
              <a:spcBef>
                <a:spcPts val="500"/>
              </a:spcBef>
              <a:buClr>
                <a:schemeClr val="dk2"/>
              </a:buClr>
              <a:buSzPct val="70000"/>
              <a:buFont typeface="Wingdings" panose="05000000000000000000" pitchFamily="2" charset="2"/>
              <a:buChar char="§"/>
            </a:pPr>
            <a:r>
              <a:rPr lang="en-US" dirty="0"/>
              <a:t>Communication channels settings about cluster activities and other professional information</a:t>
            </a:r>
          </a:p>
          <a:p>
            <a:pPr marL="742950" lvl="1" indent="-285750">
              <a:spcBef>
                <a:spcPts val="500"/>
              </a:spcBef>
              <a:buClr>
                <a:schemeClr val="dk2"/>
              </a:buClr>
              <a:buSzPct val="70000"/>
              <a:buFont typeface="Wingdings" panose="05000000000000000000" pitchFamily="2" charset="2"/>
              <a:buChar char="§"/>
            </a:pPr>
            <a:r>
              <a:rPr lang="en-US" dirty="0"/>
              <a:t>Usage of effective communication channels - LinkedIn, FB, IG, www</a:t>
            </a:r>
          </a:p>
          <a:p>
            <a:pPr marL="742950" lvl="1" indent="-285750">
              <a:spcBef>
                <a:spcPts val="500"/>
              </a:spcBef>
              <a:buClr>
                <a:schemeClr val="dk2"/>
              </a:buClr>
              <a:buSzPct val="70000"/>
              <a:buFont typeface="Wingdings" panose="05000000000000000000" pitchFamily="2" charset="2"/>
              <a:buChar char="§"/>
            </a:pPr>
            <a:r>
              <a:rPr lang="en-US" dirty="0"/>
              <a:t>Organization of round tables (discussion), conferences, etc.</a:t>
            </a:r>
          </a:p>
          <a:p>
            <a:pPr>
              <a:spcBef>
                <a:spcPts val="500"/>
              </a:spcBef>
              <a:buClr>
                <a:schemeClr val="dk2"/>
              </a:buClr>
              <a:buSzPct val="70000"/>
            </a:pPr>
            <a:endParaRPr lang="en-US" dirty="0"/>
          </a:p>
          <a:p>
            <a:pPr>
              <a:spcBef>
                <a:spcPts val="500"/>
              </a:spcBef>
              <a:buClr>
                <a:schemeClr val="dk2"/>
              </a:buClr>
              <a:buSzPct val="70000"/>
            </a:pPr>
            <a:r>
              <a:rPr lang="en-US" b="1" dirty="0">
                <a:solidFill>
                  <a:schemeClr val="accent2"/>
                </a:solidFill>
              </a:rPr>
              <a:t>Active involvement into working groups and projects:</a:t>
            </a:r>
          </a:p>
          <a:p>
            <a:pPr marL="742950" lvl="1" indent="-285750">
              <a:buClr>
                <a:schemeClr val="dk2"/>
              </a:buClr>
              <a:buSzPts val="1680"/>
              <a:buFont typeface="Wingdings" panose="05000000000000000000" pitchFamily="2" charset="2"/>
              <a:buChar char="§"/>
            </a:pPr>
            <a:r>
              <a:rPr lang="en-US" dirty="0"/>
              <a:t>Defined projects / working groups for task solving</a:t>
            </a:r>
          </a:p>
          <a:p>
            <a:pPr marL="742950" lvl="1" indent="-285750">
              <a:spcBef>
                <a:spcPts val="1000"/>
              </a:spcBef>
              <a:buClr>
                <a:schemeClr val="dk2"/>
              </a:buClr>
              <a:buSzPts val="1680"/>
              <a:buFont typeface="Wingdings" panose="05000000000000000000" pitchFamily="2" charset="2"/>
              <a:buChar char="§"/>
            </a:pPr>
            <a:r>
              <a:rPr lang="en-US" dirty="0"/>
              <a:t>Expanding the membership base</a:t>
            </a:r>
          </a:p>
          <a:p>
            <a:pPr marL="742950" lvl="1" indent="-285750">
              <a:spcBef>
                <a:spcPts val="1000"/>
              </a:spcBef>
              <a:buClr>
                <a:schemeClr val="dk2"/>
              </a:buClr>
              <a:buSzPts val="1680"/>
              <a:buFont typeface="Wingdings" panose="05000000000000000000" pitchFamily="2" charset="2"/>
              <a:buChar char="§"/>
            </a:pPr>
            <a:r>
              <a:rPr lang="en-US" dirty="0"/>
              <a:t>Expanded team of co-workers</a:t>
            </a:r>
          </a:p>
          <a:p>
            <a:pPr marL="742950" lvl="1" indent="-285750">
              <a:spcBef>
                <a:spcPts val="1000"/>
              </a:spcBef>
              <a:buClr>
                <a:schemeClr val="dk2"/>
              </a:buClr>
              <a:buSzPts val="1680"/>
              <a:buFont typeface="Wingdings" panose="05000000000000000000" pitchFamily="2" charset="2"/>
              <a:buChar char="§"/>
            </a:pPr>
            <a:r>
              <a:rPr lang="en-US" dirty="0"/>
              <a:t>Engagement in national and international projects </a:t>
            </a:r>
          </a:p>
          <a:p>
            <a:pPr marL="742950" lvl="1" indent="-285750">
              <a:spcBef>
                <a:spcPts val="1000"/>
              </a:spcBef>
              <a:buClr>
                <a:schemeClr val="dk2"/>
              </a:buClr>
              <a:buSzPts val="1680"/>
              <a:buFont typeface="Wingdings" panose="05000000000000000000" pitchFamily="2" charset="2"/>
              <a:buChar char="§"/>
            </a:pPr>
            <a:r>
              <a:rPr lang="en-US" dirty="0"/>
              <a:t>Cooperation with Bavaria: 5G corridor Prague - Munich</a:t>
            </a:r>
          </a:p>
          <a:p>
            <a:pPr marL="742950" lvl="1" indent="-285750">
              <a:spcBef>
                <a:spcPts val="1000"/>
              </a:spcBef>
              <a:buClr>
                <a:schemeClr val="dk2"/>
              </a:buClr>
              <a:buSzPts val="1680"/>
              <a:buFont typeface="Wingdings" panose="05000000000000000000" pitchFamily="2" charset="2"/>
              <a:buChar char="§"/>
            </a:pPr>
            <a:r>
              <a:rPr lang="en-US" dirty="0"/>
              <a:t>We strive to be the bottleneck for SMART incentives / projects coming from abroad</a:t>
            </a:r>
          </a:p>
        </p:txBody>
      </p:sp>
    </p:spTree>
    <p:extLst>
      <p:ext uri="{BB962C8B-B14F-4D97-AF65-F5344CB8AC3E}">
        <p14:creationId xmlns:p14="http://schemas.microsoft.com/office/powerpoint/2010/main" val="801002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968" t="13941" r="29265" b="26663"/>
          <a:stretch/>
        </p:blipFill>
        <p:spPr bwMode="auto">
          <a:xfrm>
            <a:off x="0" y="0"/>
            <a:ext cx="1349299" cy="126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Obdélník 5"/>
          <p:cNvSpPr/>
          <p:nvPr/>
        </p:nvSpPr>
        <p:spPr>
          <a:xfrm>
            <a:off x="9586400" y="310080"/>
            <a:ext cx="2180597" cy="461665"/>
          </a:xfrm>
          <a:prstGeom prst="rect">
            <a:avLst/>
          </a:prstGeom>
        </p:spPr>
        <p:txBody>
          <a:bodyPr wrap="none">
            <a:spAutoFit/>
          </a:bodyPr>
          <a:lstStyle/>
          <a:p>
            <a:pPr algn="r"/>
            <a:r>
              <a:rPr lang="cs-CZ" sz="2400" dirty="0">
                <a:solidFill>
                  <a:schemeClr val="accent2"/>
                </a:solidFill>
                <a:latin typeface="+mj-lt"/>
              </a:rPr>
              <a:t>PRIORITY AREAS</a:t>
            </a:r>
          </a:p>
        </p:txBody>
      </p:sp>
      <p:graphicFrame>
        <p:nvGraphicFramePr>
          <p:cNvPr id="2" name="Tabulka 1"/>
          <p:cNvGraphicFramePr>
            <a:graphicFrameLocks noGrp="1"/>
          </p:cNvGraphicFramePr>
          <p:nvPr>
            <p:extLst>
              <p:ext uri="{D42A27DB-BD31-4B8C-83A1-F6EECF244321}">
                <p14:modId xmlns:p14="http://schemas.microsoft.com/office/powerpoint/2010/main" val="464707619"/>
              </p:ext>
            </p:extLst>
          </p:nvPr>
        </p:nvGraphicFramePr>
        <p:xfrm>
          <a:off x="1171977" y="1081825"/>
          <a:ext cx="10595019" cy="5069840"/>
        </p:xfrm>
        <a:graphic>
          <a:graphicData uri="http://schemas.openxmlformats.org/drawingml/2006/table">
            <a:tbl>
              <a:tblPr firstRow="1" bandRow="1">
                <a:tableStyleId>{5940675A-B579-460E-94D1-54222C63F5DA}</a:tableStyleId>
              </a:tblPr>
              <a:tblGrid>
                <a:gridCol w="4340181">
                  <a:extLst>
                    <a:ext uri="{9D8B030D-6E8A-4147-A177-3AD203B41FA5}">
                      <a16:colId xmlns:a16="http://schemas.microsoft.com/office/drawing/2014/main" val="20000"/>
                    </a:ext>
                  </a:extLst>
                </a:gridCol>
                <a:gridCol w="3271234">
                  <a:extLst>
                    <a:ext uri="{9D8B030D-6E8A-4147-A177-3AD203B41FA5}">
                      <a16:colId xmlns:a16="http://schemas.microsoft.com/office/drawing/2014/main" val="20001"/>
                    </a:ext>
                  </a:extLst>
                </a:gridCol>
                <a:gridCol w="2983604">
                  <a:extLst>
                    <a:ext uri="{9D8B030D-6E8A-4147-A177-3AD203B41FA5}">
                      <a16:colId xmlns:a16="http://schemas.microsoft.com/office/drawing/2014/main" val="20002"/>
                    </a:ext>
                  </a:extLst>
                </a:gridCol>
              </a:tblGrid>
              <a:tr h="370840">
                <a:tc gridSpan="3">
                  <a:txBody>
                    <a:bodyPr/>
                    <a:lstStyle/>
                    <a:p>
                      <a:pPr algn="ctr"/>
                      <a:r>
                        <a:rPr lang="en-US" sz="2000" noProof="0" dirty="0">
                          <a:solidFill>
                            <a:schemeClr val="bg1"/>
                          </a:solidFill>
                        </a:rPr>
                        <a:t>Cluster Development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endParaRPr lang="cs-CZ" dirty="0"/>
                    </a:p>
                  </a:txBody>
                  <a:tcPr/>
                </a:tc>
                <a:tc hMerge="1">
                  <a:txBody>
                    <a:bodyPr/>
                    <a:lstStyle/>
                    <a:p>
                      <a:endParaRPr lang="cs-CZ" dirty="0"/>
                    </a:p>
                  </a:txBody>
                  <a:tcPr/>
                </a:tc>
                <a:extLst>
                  <a:ext uri="{0D108BD9-81ED-4DB2-BD59-A6C34878D82A}">
                    <a16:rowId xmlns:a16="http://schemas.microsoft.com/office/drawing/2014/main" val="10000"/>
                  </a:ext>
                </a:extLst>
              </a:tr>
              <a:tr h="370840">
                <a:tc gridSpan="3">
                  <a:txBody>
                    <a:bodyPr/>
                    <a:lstStyle/>
                    <a:p>
                      <a:pPr algn="ctr"/>
                      <a:r>
                        <a:rPr lang="en-US" noProof="0" dirty="0">
                          <a:solidFill>
                            <a:schemeClr val="bg1"/>
                          </a:solidFill>
                        </a:rPr>
                        <a:t>Formation of legislation processes for Smart Cities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endParaRPr lang="cs-CZ" dirty="0"/>
                    </a:p>
                  </a:txBody>
                  <a:tcPr/>
                </a:tc>
                <a:tc hMerge="1">
                  <a:txBody>
                    <a:bodyPr/>
                    <a:lstStyle/>
                    <a:p>
                      <a:endParaRPr lang="cs-CZ" dirty="0"/>
                    </a:p>
                  </a:txBody>
                  <a:tcPr/>
                </a:tc>
                <a:extLst>
                  <a:ext uri="{0D108BD9-81ED-4DB2-BD59-A6C34878D82A}">
                    <a16:rowId xmlns:a16="http://schemas.microsoft.com/office/drawing/2014/main" val="10001"/>
                  </a:ext>
                </a:extLst>
              </a:tr>
              <a:tr h="370840">
                <a:tc>
                  <a:txBody>
                    <a:bodyPr/>
                    <a:lstStyle/>
                    <a:p>
                      <a:r>
                        <a:rPr lang="en-US" noProof="0">
                          <a:solidFill>
                            <a:schemeClr val="bg1"/>
                          </a:solidFill>
                        </a:rPr>
                        <a:t>Communication and promotion</a:t>
                      </a:r>
                    </a:p>
                  </a:txBody>
                  <a:tcP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r>
                        <a:rPr lang="en-US" noProof="0">
                          <a:solidFill>
                            <a:schemeClr val="bg1"/>
                          </a:solidFill>
                        </a:rPr>
                        <a:t>Internationalization</a:t>
                      </a:r>
                    </a:p>
                  </a:txBody>
                  <a:tcP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r>
                        <a:rPr lang="en-US" noProof="0" dirty="0">
                          <a:solidFill>
                            <a:schemeClr val="bg1"/>
                          </a:solidFill>
                        </a:rPr>
                        <a:t>Third role</a:t>
                      </a:r>
                    </a:p>
                  </a:txBody>
                  <a:tcP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lumMod val="60000"/>
                        <a:lumOff val="40000"/>
                      </a:schemeClr>
                    </a:solidFill>
                  </a:tcPr>
                </a:tc>
                <a:extLst>
                  <a:ext uri="{0D108BD9-81ED-4DB2-BD59-A6C34878D82A}">
                    <a16:rowId xmlns:a16="http://schemas.microsoft.com/office/drawing/2014/main" val="10002"/>
                  </a:ext>
                </a:extLst>
              </a:tr>
              <a:tr h="3813065">
                <a:tc>
                  <a:txBody>
                    <a:bodyPr/>
                    <a:lstStyle/>
                    <a:p>
                      <a:pPr marL="285750" lvl="0" indent="-285750" algn="just">
                        <a:spcBef>
                          <a:spcPts val="0"/>
                        </a:spcBef>
                        <a:buClr>
                          <a:schemeClr val="dk2"/>
                        </a:buClr>
                        <a:buSzPct val="70000"/>
                        <a:buFont typeface="Wingdings" panose="05000000000000000000" pitchFamily="2" charset="2"/>
                        <a:buChar char="§"/>
                      </a:pPr>
                      <a:r>
                        <a:rPr lang="en-US" noProof="0" dirty="0"/>
                        <a:t>Strong (probably the strongest) role of a cluster</a:t>
                      </a:r>
                    </a:p>
                    <a:p>
                      <a:pPr marL="285750" lvl="0" indent="-285750" algn="just">
                        <a:spcBef>
                          <a:spcPts val="0"/>
                        </a:spcBef>
                        <a:buClr>
                          <a:schemeClr val="dk2"/>
                        </a:buClr>
                        <a:buSzPct val="70000"/>
                        <a:buFont typeface="Wingdings" panose="05000000000000000000" pitchFamily="2" charset="2"/>
                        <a:buChar char="§"/>
                      </a:pPr>
                      <a:r>
                        <a:rPr lang="en-US" noProof="0" dirty="0"/>
                        <a:t>Communication strategy suggestion</a:t>
                      </a:r>
                    </a:p>
                    <a:p>
                      <a:pPr marL="285750" lvl="0" indent="-285750" algn="just">
                        <a:spcBef>
                          <a:spcPts val="0"/>
                        </a:spcBef>
                        <a:buClr>
                          <a:schemeClr val="dk2"/>
                        </a:buClr>
                        <a:buSzPct val="70000"/>
                        <a:buFont typeface="Wingdings" panose="05000000000000000000" pitchFamily="2" charset="2"/>
                        <a:buChar char="§"/>
                      </a:pPr>
                      <a:r>
                        <a:rPr lang="en-US" noProof="0" dirty="0"/>
                        <a:t>Internal cluster communication</a:t>
                      </a:r>
                    </a:p>
                    <a:p>
                      <a:pPr marL="742950" lvl="2" indent="-285750" algn="just">
                        <a:spcBef>
                          <a:spcPts val="0"/>
                        </a:spcBef>
                        <a:buClr>
                          <a:schemeClr val="dk2"/>
                        </a:buClr>
                        <a:buSzPct val="70000"/>
                        <a:buFont typeface="Wingdings" panose="05000000000000000000" pitchFamily="2" charset="2"/>
                        <a:buChar char="§"/>
                      </a:pPr>
                      <a:r>
                        <a:rPr lang="en-US" noProof="0" dirty="0"/>
                        <a:t>meetings, online meetings, regular periodicals for cluster members</a:t>
                      </a:r>
                    </a:p>
                    <a:p>
                      <a:pPr marL="285750" lvl="0" indent="-285750" algn="just">
                        <a:spcBef>
                          <a:spcPts val="0"/>
                        </a:spcBef>
                        <a:buClr>
                          <a:schemeClr val="dk2"/>
                        </a:buClr>
                        <a:buSzPct val="70000"/>
                        <a:buFont typeface="Wingdings" panose="05000000000000000000" pitchFamily="2" charset="2"/>
                        <a:buChar char="§"/>
                      </a:pPr>
                      <a:r>
                        <a:rPr lang="en-US" noProof="0" dirty="0"/>
                        <a:t>External communication</a:t>
                      </a:r>
                    </a:p>
                    <a:p>
                      <a:pPr marL="742950" lvl="2" indent="-285750" algn="just">
                        <a:spcBef>
                          <a:spcPts val="0"/>
                        </a:spcBef>
                        <a:buClr>
                          <a:schemeClr val="dk2"/>
                        </a:buClr>
                        <a:buSzPct val="70000"/>
                        <a:buFont typeface="Wingdings" panose="05000000000000000000" pitchFamily="2" charset="2"/>
                        <a:buChar char="§"/>
                      </a:pPr>
                      <a:r>
                        <a:rPr lang="en-US" noProof="0" dirty="0"/>
                        <a:t>news of a cluster x news of cluster members x technology world news </a:t>
                      </a:r>
                    </a:p>
                    <a:p>
                      <a:pPr marL="285750" lvl="0" indent="-285750" algn="just">
                        <a:spcBef>
                          <a:spcPts val="0"/>
                        </a:spcBef>
                        <a:buClr>
                          <a:schemeClr val="dk2"/>
                        </a:buClr>
                        <a:buSzPct val="70000"/>
                        <a:buFont typeface="Wingdings" panose="05000000000000000000" pitchFamily="2" charset="2"/>
                        <a:buChar char="§"/>
                      </a:pPr>
                      <a:r>
                        <a:rPr lang="en-US" noProof="0" dirty="0"/>
                        <a:t>Presentation of cluster activities</a:t>
                      </a:r>
                    </a:p>
                    <a:p>
                      <a:pPr marL="285750" marR="0" lvl="0" indent="-285750" algn="just" defTabSz="914400" rtl="0" eaLnBrk="1" fontAlgn="auto" latinLnBrk="0" hangingPunct="1">
                        <a:lnSpc>
                          <a:spcPct val="100000"/>
                        </a:lnSpc>
                        <a:spcBef>
                          <a:spcPts val="0"/>
                        </a:spcBef>
                        <a:spcAft>
                          <a:spcPts val="0"/>
                        </a:spcAft>
                        <a:buClr>
                          <a:schemeClr val="dk2"/>
                        </a:buClr>
                        <a:buSzPct val="70000"/>
                        <a:buFont typeface="Wingdings" panose="05000000000000000000" pitchFamily="2" charset="2"/>
                        <a:buChar char="§"/>
                        <a:tabLst/>
                        <a:defRPr/>
                      </a:pPr>
                      <a:r>
                        <a:rPr lang="en-US" noProof="0" dirty="0"/>
                        <a:t>Presentation of activities of cluster members</a:t>
                      </a:r>
                    </a:p>
                    <a:p>
                      <a:pPr marL="285750" lvl="0" indent="-285750" algn="just">
                        <a:spcBef>
                          <a:spcPts val="0"/>
                        </a:spcBef>
                        <a:buClr>
                          <a:schemeClr val="dk2"/>
                        </a:buClr>
                        <a:buSzPct val="70000"/>
                        <a:buFont typeface="Wingdings" panose="05000000000000000000" pitchFamily="2" charset="2"/>
                        <a:buChar char="§"/>
                      </a:pPr>
                      <a:r>
                        <a:rPr lang="en-US" noProof="0" dirty="0"/>
                        <a:t>Meetings organization – UNI, regions, topics, … online vs. F2F</a:t>
                      </a:r>
                    </a:p>
                  </a:txBody>
                  <a:tcP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85750" lvl="0" indent="-285750" algn="just">
                        <a:spcBef>
                          <a:spcPts val="0"/>
                        </a:spcBef>
                        <a:buClr>
                          <a:schemeClr val="dk2"/>
                        </a:buClr>
                        <a:buSzPct val="70000"/>
                        <a:buFont typeface="Wingdings" panose="05000000000000000000" pitchFamily="2" charset="2"/>
                        <a:buChar char="§"/>
                      </a:pPr>
                      <a:r>
                        <a:rPr lang="en-US" noProof="0" dirty="0"/>
                        <a:t>Preparation of international projects</a:t>
                      </a:r>
                    </a:p>
                    <a:p>
                      <a:pPr marL="285750" lvl="0" indent="-285750" algn="just">
                        <a:spcBef>
                          <a:spcPts val="0"/>
                        </a:spcBef>
                        <a:buClr>
                          <a:schemeClr val="dk2"/>
                        </a:buClr>
                        <a:buSzPct val="70000"/>
                        <a:buFont typeface="Wingdings" panose="05000000000000000000" pitchFamily="2" charset="2"/>
                        <a:buChar char="§"/>
                      </a:pPr>
                      <a:r>
                        <a:rPr lang="en-US" noProof="0" dirty="0"/>
                        <a:t>Activity mapping of similar entities</a:t>
                      </a:r>
                    </a:p>
                    <a:p>
                      <a:pPr marL="285750" lvl="0" indent="-285750" algn="just">
                        <a:spcBef>
                          <a:spcPts val="0"/>
                        </a:spcBef>
                        <a:buClr>
                          <a:schemeClr val="dk2"/>
                        </a:buClr>
                        <a:buSzPct val="70000"/>
                        <a:buFont typeface="Wingdings" panose="05000000000000000000" pitchFamily="2" charset="2"/>
                        <a:buChar char="§"/>
                      </a:pPr>
                      <a:r>
                        <a:rPr lang="en-US" noProof="0" dirty="0"/>
                        <a:t>Make contact</a:t>
                      </a:r>
                    </a:p>
                    <a:p>
                      <a:pPr marL="285750" lvl="0" indent="-285750" algn="just">
                        <a:spcBef>
                          <a:spcPts val="0"/>
                        </a:spcBef>
                        <a:buClr>
                          <a:schemeClr val="dk2"/>
                        </a:buClr>
                        <a:buSzPct val="70000"/>
                        <a:buFont typeface="Wingdings" panose="05000000000000000000" pitchFamily="2" charset="2"/>
                        <a:buChar char="§"/>
                      </a:pPr>
                      <a:r>
                        <a:rPr lang="en-US" noProof="0" dirty="0"/>
                        <a:t>Consulate General of the Czech Republic in Munich: active cooperation with planning of workshop and brainstorming</a:t>
                      </a:r>
                      <a:r>
                        <a:rPr lang="cs-CZ" noProof="0" dirty="0"/>
                        <a:t>s</a:t>
                      </a:r>
                      <a:endParaRPr lang="en-US" noProof="0" dirty="0"/>
                    </a:p>
                    <a:p>
                      <a:pPr marL="285750" lvl="0" indent="-285750" algn="just">
                        <a:spcBef>
                          <a:spcPts val="0"/>
                        </a:spcBef>
                        <a:buClr>
                          <a:schemeClr val="dk2"/>
                        </a:buClr>
                        <a:buSzPct val="70000"/>
                        <a:buFont typeface="Wingdings" panose="05000000000000000000" pitchFamily="2" charset="2"/>
                        <a:buChar char="§"/>
                      </a:pPr>
                      <a:r>
                        <a:rPr lang="en-US" noProof="0" dirty="0"/>
                        <a:t>INTERREG projects</a:t>
                      </a:r>
                    </a:p>
                  </a:txBody>
                  <a:tcP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85750" lvl="0" indent="-285750" algn="just">
                        <a:spcBef>
                          <a:spcPts val="0"/>
                        </a:spcBef>
                        <a:buClr>
                          <a:schemeClr val="dk2"/>
                        </a:buClr>
                        <a:buSzPts val="1680"/>
                        <a:buFont typeface="Wingdings" panose="05000000000000000000" pitchFamily="2" charset="2"/>
                        <a:buChar char="§"/>
                      </a:pPr>
                      <a:r>
                        <a:rPr lang="en-US" noProof="0" dirty="0"/>
                        <a:t>Strategies/concepts for municipalities or regions creation</a:t>
                      </a:r>
                    </a:p>
                    <a:p>
                      <a:pPr marL="285750" lvl="0" indent="-285750" algn="just">
                        <a:spcBef>
                          <a:spcPts val="0"/>
                        </a:spcBef>
                        <a:buClr>
                          <a:schemeClr val="dk2"/>
                        </a:buClr>
                        <a:buSzPts val="1680"/>
                        <a:buFont typeface="Wingdings" panose="05000000000000000000" pitchFamily="2" charset="2"/>
                        <a:buChar char="§"/>
                      </a:pPr>
                      <a:r>
                        <a:rPr lang="en-US" noProof="0" dirty="0"/>
                        <a:t>„Building partnerships“ with academic partners and business sector</a:t>
                      </a:r>
                    </a:p>
                    <a:p>
                      <a:pPr marL="285750" lvl="0" indent="-285750" algn="just">
                        <a:spcBef>
                          <a:spcPts val="0"/>
                        </a:spcBef>
                        <a:buClr>
                          <a:schemeClr val="dk2"/>
                        </a:buClr>
                        <a:buSzPts val="1680"/>
                        <a:buFont typeface="Wingdings" panose="05000000000000000000" pitchFamily="2" charset="2"/>
                        <a:buChar char="§"/>
                      </a:pPr>
                      <a:r>
                        <a:rPr lang="en-US" noProof="0" dirty="0"/>
                        <a:t>Educational projects support for cluster members</a:t>
                      </a:r>
                    </a:p>
                    <a:p>
                      <a:pPr marL="285750" lvl="0" indent="-285750" algn="just">
                        <a:spcBef>
                          <a:spcPts val="0"/>
                        </a:spcBef>
                        <a:buClr>
                          <a:schemeClr val="dk2"/>
                        </a:buClr>
                        <a:buSzPts val="1680"/>
                        <a:buFont typeface="Wingdings" panose="05000000000000000000" pitchFamily="2" charset="2"/>
                        <a:buChar char="§"/>
                      </a:pPr>
                      <a:r>
                        <a:rPr lang="en-US" noProof="0" dirty="0"/>
                        <a:t>Connection with digital innovation hubs</a:t>
                      </a:r>
                    </a:p>
                  </a:txBody>
                  <a:tcP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67580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968" t="13941" r="29265" b="26663"/>
          <a:stretch/>
        </p:blipFill>
        <p:spPr bwMode="auto">
          <a:xfrm>
            <a:off x="0" y="0"/>
            <a:ext cx="1349299" cy="126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Obdélník 5"/>
          <p:cNvSpPr/>
          <p:nvPr/>
        </p:nvSpPr>
        <p:spPr>
          <a:xfrm>
            <a:off x="9515675" y="310080"/>
            <a:ext cx="2251322" cy="461665"/>
          </a:xfrm>
          <a:prstGeom prst="rect">
            <a:avLst/>
          </a:prstGeom>
        </p:spPr>
        <p:txBody>
          <a:bodyPr wrap="none">
            <a:spAutoFit/>
          </a:bodyPr>
          <a:lstStyle/>
          <a:p>
            <a:pPr algn="r"/>
            <a:r>
              <a:rPr lang="cs-CZ" sz="2400" dirty="0">
                <a:solidFill>
                  <a:schemeClr val="accent2"/>
                </a:solidFill>
                <a:latin typeface="+mj-lt"/>
              </a:rPr>
              <a:t>TARGET GROUPS</a:t>
            </a:r>
          </a:p>
        </p:txBody>
      </p:sp>
      <p:graphicFrame>
        <p:nvGraphicFramePr>
          <p:cNvPr id="2" name="Tabulka 1"/>
          <p:cNvGraphicFramePr>
            <a:graphicFrameLocks noGrp="1"/>
          </p:cNvGraphicFramePr>
          <p:nvPr>
            <p:extLst>
              <p:ext uri="{D42A27DB-BD31-4B8C-83A1-F6EECF244321}">
                <p14:modId xmlns:p14="http://schemas.microsoft.com/office/powerpoint/2010/main" val="2113070469"/>
              </p:ext>
            </p:extLst>
          </p:nvPr>
        </p:nvGraphicFramePr>
        <p:xfrm>
          <a:off x="1171977" y="1873558"/>
          <a:ext cx="10503350" cy="4328160"/>
        </p:xfrm>
        <a:graphic>
          <a:graphicData uri="http://schemas.openxmlformats.org/drawingml/2006/table">
            <a:tbl>
              <a:tblPr firstRow="1" bandRow="1">
                <a:tableStyleId>{5940675A-B579-460E-94D1-54222C63F5DA}</a:tableStyleId>
              </a:tblPr>
              <a:tblGrid>
                <a:gridCol w="1939213">
                  <a:extLst>
                    <a:ext uri="{9D8B030D-6E8A-4147-A177-3AD203B41FA5}">
                      <a16:colId xmlns:a16="http://schemas.microsoft.com/office/drawing/2014/main" val="20000"/>
                    </a:ext>
                  </a:extLst>
                </a:gridCol>
                <a:gridCol w="8564137">
                  <a:extLst>
                    <a:ext uri="{9D8B030D-6E8A-4147-A177-3AD203B41FA5}">
                      <a16:colId xmlns:a16="http://schemas.microsoft.com/office/drawing/2014/main" val="20001"/>
                    </a:ext>
                  </a:extLst>
                </a:gridCol>
              </a:tblGrid>
              <a:tr h="370840">
                <a:tc>
                  <a:txBody>
                    <a:bodyPr/>
                    <a:lstStyle/>
                    <a:p>
                      <a:pPr>
                        <a:lnSpc>
                          <a:spcPct val="100000"/>
                        </a:lnSpc>
                        <a:spcBef>
                          <a:spcPts val="0"/>
                        </a:spcBef>
                        <a:spcAft>
                          <a:spcPts val="0"/>
                        </a:spcAft>
                      </a:pPr>
                      <a:r>
                        <a:rPr lang="en-US" sz="1800" noProof="0">
                          <a:solidFill>
                            <a:schemeClr val="bg1"/>
                          </a:solidFill>
                        </a:rPr>
                        <a:t>Municipalities, cities</a:t>
                      </a:r>
                    </a:p>
                  </a:txBody>
                  <a:tcPr>
                    <a:lnL w="12700" cap="flat" cmpd="sng" algn="ctr">
                      <a:solidFill>
                        <a:schemeClr val="accent2">
                          <a:lumMod val="20000"/>
                          <a:lumOff val="80000"/>
                        </a:schemeClr>
                      </a:solidFill>
                      <a:prstDash val="solid"/>
                      <a:round/>
                      <a:headEnd type="none" w="med" len="med"/>
                      <a:tailEnd type="none" w="med" len="med"/>
                    </a:lnL>
                    <a:lnR w="12700" cap="flat" cmpd="sng" algn="ctr">
                      <a:solidFill>
                        <a:schemeClr val="accent2">
                          <a:lumMod val="20000"/>
                          <a:lumOff val="80000"/>
                        </a:schemeClr>
                      </a:solidFill>
                      <a:prstDash val="solid"/>
                      <a:round/>
                      <a:headEnd type="none" w="med" len="med"/>
                      <a:tailEnd type="none" w="med" len="med"/>
                    </a:lnR>
                    <a:lnT w="12700" cap="flat" cmpd="sng" algn="ctr">
                      <a:solidFill>
                        <a:schemeClr val="accent2">
                          <a:lumMod val="20000"/>
                          <a:lumOff val="80000"/>
                        </a:schemeClr>
                      </a:solidFill>
                      <a:prstDash val="solid"/>
                      <a:round/>
                      <a:headEnd type="none" w="med" len="med"/>
                      <a:tailEnd type="none" w="med" len="med"/>
                    </a:lnT>
                    <a:lnB w="12700" cap="flat" cmpd="sng" algn="ctr">
                      <a:solidFill>
                        <a:schemeClr val="accent2">
                          <a:lumMod val="20000"/>
                          <a:lumOff val="80000"/>
                        </a:schemeClr>
                      </a:solidFill>
                      <a:prstDash val="solid"/>
                      <a:round/>
                      <a:headEnd type="none" w="med" len="med"/>
                      <a:tailEnd type="none" w="med" len="med"/>
                    </a:lnB>
                    <a:solidFill>
                      <a:schemeClr val="accent2"/>
                    </a:solidFill>
                  </a:tcPr>
                </a:tc>
                <a:tc>
                  <a:txBody>
                    <a:bodyPr/>
                    <a:lstStyle/>
                    <a:p>
                      <a:pPr marL="285750" indent="-285750">
                        <a:lnSpc>
                          <a:spcPct val="100000"/>
                        </a:lnSpc>
                        <a:spcBef>
                          <a:spcPts val="0"/>
                        </a:spcBef>
                        <a:spcAft>
                          <a:spcPts val="0"/>
                        </a:spcAft>
                        <a:buFont typeface="Wingdings" panose="05000000000000000000" pitchFamily="2" charset="2"/>
                        <a:buChar char="§"/>
                      </a:pPr>
                      <a:r>
                        <a:rPr lang="en-US" sz="1600" noProof="0">
                          <a:solidFill>
                            <a:schemeClr val="tx1"/>
                          </a:solidFill>
                        </a:rPr>
                        <a:t>Strategy of cooperation with municipalities – 2 years after the election activity is primarily focused  on cities and municipalities and next 2 years on regions</a:t>
                      </a:r>
                    </a:p>
                  </a:txBody>
                  <a:tcPr>
                    <a:lnL w="12700" cap="flat" cmpd="sng" algn="ctr">
                      <a:solidFill>
                        <a:schemeClr val="accent2">
                          <a:lumMod val="20000"/>
                          <a:lumOff val="80000"/>
                        </a:schemeClr>
                      </a:solidFill>
                      <a:prstDash val="solid"/>
                      <a:round/>
                      <a:headEnd type="none" w="med" len="med"/>
                      <a:tailEnd type="none" w="med" len="med"/>
                    </a:lnL>
                    <a:lnR w="12700" cap="flat" cmpd="sng" algn="ctr">
                      <a:solidFill>
                        <a:schemeClr val="accent2">
                          <a:lumMod val="20000"/>
                          <a:lumOff val="80000"/>
                        </a:schemeClr>
                      </a:solidFill>
                      <a:prstDash val="solid"/>
                      <a:round/>
                      <a:headEnd type="none" w="med" len="med"/>
                      <a:tailEnd type="none" w="med" len="med"/>
                    </a:lnR>
                    <a:lnT w="12700" cap="flat" cmpd="sng" algn="ctr">
                      <a:solidFill>
                        <a:schemeClr val="accent2">
                          <a:lumMod val="20000"/>
                          <a:lumOff val="80000"/>
                        </a:schemeClr>
                      </a:solidFill>
                      <a:prstDash val="solid"/>
                      <a:round/>
                      <a:headEnd type="none" w="med" len="med"/>
                      <a:tailEnd type="none" w="med" len="med"/>
                    </a:lnT>
                    <a:lnB w="12700" cap="flat" cmpd="sng" algn="ctr">
                      <a:solidFill>
                        <a:schemeClr val="accent2">
                          <a:lumMod val="20000"/>
                          <a:lumOff val="80000"/>
                        </a:schemeClr>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nSpc>
                          <a:spcPct val="100000"/>
                        </a:lnSpc>
                        <a:spcBef>
                          <a:spcPts val="0"/>
                        </a:spcBef>
                        <a:spcAft>
                          <a:spcPts val="0"/>
                        </a:spcAft>
                      </a:pPr>
                      <a:r>
                        <a:rPr lang="en-US" sz="1800" noProof="0">
                          <a:solidFill>
                            <a:schemeClr val="bg1"/>
                          </a:solidFill>
                        </a:rPr>
                        <a:t>Regions</a:t>
                      </a:r>
                    </a:p>
                  </a:txBody>
                  <a:tcPr>
                    <a:lnL w="12700" cap="flat" cmpd="sng" algn="ctr">
                      <a:solidFill>
                        <a:schemeClr val="accent2">
                          <a:lumMod val="20000"/>
                          <a:lumOff val="80000"/>
                        </a:schemeClr>
                      </a:solidFill>
                      <a:prstDash val="solid"/>
                      <a:round/>
                      <a:headEnd type="none" w="med" len="med"/>
                      <a:tailEnd type="none" w="med" len="med"/>
                    </a:lnL>
                    <a:lnR w="12700" cap="flat" cmpd="sng" algn="ctr">
                      <a:solidFill>
                        <a:schemeClr val="accent2">
                          <a:lumMod val="20000"/>
                          <a:lumOff val="80000"/>
                        </a:schemeClr>
                      </a:solidFill>
                      <a:prstDash val="solid"/>
                      <a:round/>
                      <a:headEnd type="none" w="med" len="med"/>
                      <a:tailEnd type="none" w="med" len="med"/>
                    </a:lnR>
                    <a:lnT w="12700" cap="flat" cmpd="sng" algn="ctr">
                      <a:solidFill>
                        <a:schemeClr val="accent2">
                          <a:lumMod val="20000"/>
                          <a:lumOff val="80000"/>
                        </a:schemeClr>
                      </a:solidFill>
                      <a:prstDash val="solid"/>
                      <a:round/>
                      <a:headEnd type="none" w="med" len="med"/>
                      <a:tailEnd type="none" w="med" len="med"/>
                    </a:lnT>
                    <a:lnB w="12700" cap="flat" cmpd="sng" algn="ctr">
                      <a:solidFill>
                        <a:schemeClr val="accent2">
                          <a:lumMod val="20000"/>
                          <a:lumOff val="80000"/>
                        </a:schemeClr>
                      </a:solidFill>
                      <a:prstDash val="solid"/>
                      <a:round/>
                      <a:headEnd type="none" w="med" len="med"/>
                      <a:tailEnd type="none" w="med" len="med"/>
                    </a:lnB>
                    <a:solidFill>
                      <a:schemeClr val="accent2"/>
                    </a:solidFill>
                  </a:tcPr>
                </a:tc>
                <a:tc>
                  <a:txBody>
                    <a:bodyPr/>
                    <a:lstStyle/>
                    <a:p>
                      <a:pPr marL="285750" marR="0" lvl="0" indent="-285750" algn="l" defTabSz="914400" rtl="0" eaLnBrk="1" fontAlgn="auto" latinLnBrk="0" hangingPunct="1">
                        <a:lnSpc>
                          <a:spcPct val="100000"/>
                        </a:lnSpc>
                        <a:spcBef>
                          <a:spcPts val="0"/>
                        </a:spcBef>
                        <a:spcAft>
                          <a:spcPts val="0"/>
                        </a:spcAft>
                        <a:buClr>
                          <a:schemeClr val="dk2"/>
                        </a:buClr>
                        <a:buSzPts val="1680"/>
                        <a:buFont typeface="Wingdings" panose="05000000000000000000" pitchFamily="2" charset="2"/>
                        <a:buChar char="§"/>
                        <a:tabLst/>
                        <a:defRPr/>
                      </a:pPr>
                      <a:r>
                        <a:rPr lang="en-US" sz="1600" noProof="0">
                          <a:solidFill>
                            <a:schemeClr val="tx1"/>
                          </a:solidFill>
                        </a:rPr>
                        <a:t>Regions should view cluster as a neutral tool of a regional development</a:t>
                      </a:r>
                    </a:p>
                    <a:p>
                      <a:pPr marL="285750" lvl="0" indent="-285750" algn="l" rtl="0">
                        <a:lnSpc>
                          <a:spcPct val="100000"/>
                        </a:lnSpc>
                        <a:spcBef>
                          <a:spcPts val="0"/>
                        </a:spcBef>
                        <a:spcAft>
                          <a:spcPts val="0"/>
                        </a:spcAft>
                        <a:buClr>
                          <a:schemeClr val="dk2"/>
                        </a:buClr>
                        <a:buSzPts val="1680"/>
                        <a:buFont typeface="Wingdings" panose="05000000000000000000" pitchFamily="2" charset="2"/>
                        <a:buChar char="§"/>
                      </a:pPr>
                      <a:r>
                        <a:rPr lang="en-US" sz="1600" noProof="0">
                          <a:solidFill>
                            <a:schemeClr val="tx1"/>
                          </a:solidFill>
                        </a:rPr>
                        <a:t>Commination platform for business activities openings</a:t>
                      </a:r>
                    </a:p>
                  </a:txBody>
                  <a:tcPr>
                    <a:lnL w="12700" cap="flat" cmpd="sng" algn="ctr">
                      <a:solidFill>
                        <a:schemeClr val="accent2">
                          <a:lumMod val="20000"/>
                          <a:lumOff val="80000"/>
                        </a:schemeClr>
                      </a:solidFill>
                      <a:prstDash val="solid"/>
                      <a:round/>
                      <a:headEnd type="none" w="med" len="med"/>
                      <a:tailEnd type="none" w="med" len="med"/>
                    </a:lnL>
                    <a:lnR w="12700" cap="flat" cmpd="sng" algn="ctr">
                      <a:solidFill>
                        <a:schemeClr val="accent2">
                          <a:lumMod val="20000"/>
                          <a:lumOff val="80000"/>
                        </a:schemeClr>
                      </a:solidFill>
                      <a:prstDash val="solid"/>
                      <a:round/>
                      <a:headEnd type="none" w="med" len="med"/>
                      <a:tailEnd type="none" w="med" len="med"/>
                    </a:lnR>
                    <a:lnT w="12700" cap="flat" cmpd="sng" algn="ctr">
                      <a:solidFill>
                        <a:schemeClr val="accent2">
                          <a:lumMod val="20000"/>
                          <a:lumOff val="80000"/>
                        </a:schemeClr>
                      </a:solidFill>
                      <a:prstDash val="solid"/>
                      <a:round/>
                      <a:headEnd type="none" w="med" len="med"/>
                      <a:tailEnd type="none" w="med" len="med"/>
                    </a:lnT>
                    <a:lnB w="12700" cap="flat" cmpd="sng" algn="ctr">
                      <a:solidFill>
                        <a:schemeClr val="accent2">
                          <a:lumMod val="20000"/>
                          <a:lumOff val="80000"/>
                        </a:schemeClr>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nSpc>
                          <a:spcPct val="100000"/>
                        </a:lnSpc>
                        <a:spcBef>
                          <a:spcPts val="0"/>
                        </a:spcBef>
                        <a:spcAft>
                          <a:spcPts val="0"/>
                        </a:spcAft>
                      </a:pPr>
                      <a:r>
                        <a:rPr lang="en-US" sz="1800" noProof="0">
                          <a:solidFill>
                            <a:schemeClr val="bg1"/>
                          </a:solidFill>
                        </a:rPr>
                        <a:t>Universities</a:t>
                      </a:r>
                    </a:p>
                  </a:txBody>
                  <a:tcPr>
                    <a:lnL w="12700" cap="flat" cmpd="sng" algn="ctr">
                      <a:solidFill>
                        <a:schemeClr val="accent2">
                          <a:lumMod val="20000"/>
                          <a:lumOff val="80000"/>
                        </a:schemeClr>
                      </a:solidFill>
                      <a:prstDash val="solid"/>
                      <a:round/>
                      <a:headEnd type="none" w="med" len="med"/>
                      <a:tailEnd type="none" w="med" len="med"/>
                    </a:lnL>
                    <a:lnR w="12700" cap="flat" cmpd="sng" algn="ctr">
                      <a:solidFill>
                        <a:schemeClr val="accent2">
                          <a:lumMod val="20000"/>
                          <a:lumOff val="80000"/>
                        </a:schemeClr>
                      </a:solidFill>
                      <a:prstDash val="solid"/>
                      <a:round/>
                      <a:headEnd type="none" w="med" len="med"/>
                      <a:tailEnd type="none" w="med" len="med"/>
                    </a:lnR>
                    <a:lnT w="12700" cap="flat" cmpd="sng" algn="ctr">
                      <a:solidFill>
                        <a:schemeClr val="accent2">
                          <a:lumMod val="20000"/>
                          <a:lumOff val="80000"/>
                        </a:schemeClr>
                      </a:solidFill>
                      <a:prstDash val="solid"/>
                      <a:round/>
                      <a:headEnd type="none" w="med" len="med"/>
                      <a:tailEnd type="none" w="med" len="med"/>
                    </a:lnT>
                    <a:lnB w="12700" cap="flat" cmpd="sng" algn="ctr">
                      <a:solidFill>
                        <a:schemeClr val="accent2">
                          <a:lumMod val="20000"/>
                          <a:lumOff val="80000"/>
                        </a:schemeClr>
                      </a:solidFill>
                      <a:prstDash val="solid"/>
                      <a:round/>
                      <a:headEnd type="none" w="med" len="med"/>
                      <a:tailEnd type="none" w="med" len="med"/>
                    </a:lnB>
                    <a:solidFill>
                      <a:schemeClr val="accent2"/>
                    </a:solidFill>
                  </a:tcPr>
                </a:tc>
                <a:tc>
                  <a:txBody>
                    <a:bodyPr/>
                    <a:lstStyle/>
                    <a:p>
                      <a:pPr marL="285750" lvl="0" indent="-285750" algn="l" rtl="0">
                        <a:lnSpc>
                          <a:spcPct val="100000"/>
                        </a:lnSpc>
                        <a:spcBef>
                          <a:spcPts val="0"/>
                        </a:spcBef>
                        <a:spcAft>
                          <a:spcPts val="0"/>
                        </a:spcAft>
                        <a:buClr>
                          <a:schemeClr val="dk2"/>
                        </a:buClr>
                        <a:buSzPct val="70000"/>
                        <a:buFont typeface="Wingdings" panose="05000000000000000000" pitchFamily="2" charset="2"/>
                        <a:buChar char="§"/>
                      </a:pPr>
                      <a:r>
                        <a:rPr lang="en-US" sz="1600" noProof="0" dirty="0">
                          <a:solidFill>
                            <a:schemeClr val="tx1"/>
                          </a:solidFill>
                        </a:rPr>
                        <a:t>Proactive meetings with universities representatives</a:t>
                      </a:r>
                    </a:p>
                    <a:p>
                      <a:pPr marL="285750" lvl="0" indent="-285750" algn="l" rtl="0">
                        <a:lnSpc>
                          <a:spcPct val="100000"/>
                        </a:lnSpc>
                        <a:spcBef>
                          <a:spcPts val="0"/>
                        </a:spcBef>
                        <a:spcAft>
                          <a:spcPts val="0"/>
                        </a:spcAft>
                        <a:buClr>
                          <a:schemeClr val="dk2"/>
                        </a:buClr>
                        <a:buSzPct val="70000"/>
                        <a:buFont typeface="Wingdings" panose="05000000000000000000" pitchFamily="2" charset="2"/>
                        <a:buChar char="§"/>
                      </a:pPr>
                      <a:r>
                        <a:rPr lang="en-US" sz="1600" noProof="0" dirty="0">
                          <a:solidFill>
                            <a:schemeClr val="tx1"/>
                          </a:solidFill>
                        </a:rPr>
                        <a:t>Confirmation of mutual interests and activities</a:t>
                      </a:r>
                    </a:p>
                    <a:p>
                      <a:pPr marL="285750" lvl="0" indent="-285750" algn="l" rtl="0">
                        <a:lnSpc>
                          <a:spcPct val="100000"/>
                        </a:lnSpc>
                        <a:spcBef>
                          <a:spcPts val="0"/>
                        </a:spcBef>
                        <a:spcAft>
                          <a:spcPts val="0"/>
                        </a:spcAft>
                        <a:buClr>
                          <a:schemeClr val="dk2"/>
                        </a:buClr>
                        <a:buSzPct val="70000"/>
                        <a:buFont typeface="Wingdings" panose="05000000000000000000" pitchFamily="2" charset="2"/>
                        <a:buChar char="§"/>
                      </a:pPr>
                      <a:r>
                        <a:rPr lang="en-US" sz="1600" noProof="0" dirty="0">
                          <a:solidFill>
                            <a:schemeClr val="tx1"/>
                          </a:solidFill>
                        </a:rPr>
                        <a:t>Communicate their projects and researches – to members and cities </a:t>
                      </a:r>
                    </a:p>
                    <a:p>
                      <a:pPr marL="285750" lvl="0" indent="-285750" algn="l" rtl="0">
                        <a:lnSpc>
                          <a:spcPct val="100000"/>
                        </a:lnSpc>
                        <a:spcBef>
                          <a:spcPts val="0"/>
                        </a:spcBef>
                        <a:spcAft>
                          <a:spcPts val="0"/>
                        </a:spcAft>
                        <a:buClr>
                          <a:schemeClr val="dk2"/>
                        </a:buClr>
                        <a:buSzPct val="70000"/>
                        <a:buFont typeface="Wingdings" panose="05000000000000000000" pitchFamily="2" charset="2"/>
                        <a:buChar char="§"/>
                      </a:pPr>
                      <a:r>
                        <a:rPr lang="en-US" sz="1600" noProof="0" dirty="0">
                          <a:solidFill>
                            <a:schemeClr val="tx1"/>
                          </a:solidFill>
                        </a:rPr>
                        <a:t>Our common goal is to connect regions, cities and universities – cooperation on creation of high</a:t>
                      </a:r>
                      <a:r>
                        <a:rPr lang="cs-CZ" sz="1600" noProof="0" dirty="0">
                          <a:solidFill>
                            <a:schemeClr val="tx1"/>
                          </a:solidFill>
                        </a:rPr>
                        <a:t>-</a:t>
                      </a:r>
                      <a:r>
                        <a:rPr lang="en-US" sz="1600" noProof="0" dirty="0">
                          <a:solidFill>
                            <a:schemeClr val="tx1"/>
                          </a:solidFill>
                        </a:rPr>
                        <a:t>quality projects. Development and quality improvement of citizens life in a region, cities. Our aim is the vision mentioned above - to connect academic partners with regional clusters.</a:t>
                      </a:r>
                    </a:p>
                    <a:p>
                      <a:pPr marL="285750" lvl="0" indent="-285750" algn="l" rtl="0">
                        <a:lnSpc>
                          <a:spcPct val="100000"/>
                        </a:lnSpc>
                        <a:spcBef>
                          <a:spcPts val="0"/>
                        </a:spcBef>
                        <a:spcAft>
                          <a:spcPts val="0"/>
                        </a:spcAft>
                        <a:buClr>
                          <a:schemeClr val="dk2"/>
                        </a:buClr>
                        <a:buSzPct val="70000"/>
                        <a:buFont typeface="Wingdings" panose="05000000000000000000" pitchFamily="2" charset="2"/>
                        <a:buChar char="§"/>
                      </a:pPr>
                      <a:r>
                        <a:rPr lang="en-US" sz="1600" noProof="0" dirty="0">
                          <a:solidFill>
                            <a:schemeClr val="tx1"/>
                          </a:solidFill>
                        </a:rPr>
                        <a:t>Inform each other and handing in the tasks about research activities. To use universities to mutual connection and cooperation on international level within EU. Another part of a goal is to harmonize research and scientific projects.</a:t>
                      </a:r>
                    </a:p>
                  </a:txBody>
                  <a:tcPr>
                    <a:lnL w="12700" cap="flat" cmpd="sng" algn="ctr">
                      <a:solidFill>
                        <a:schemeClr val="accent2">
                          <a:lumMod val="20000"/>
                          <a:lumOff val="80000"/>
                        </a:schemeClr>
                      </a:solidFill>
                      <a:prstDash val="solid"/>
                      <a:round/>
                      <a:headEnd type="none" w="med" len="med"/>
                      <a:tailEnd type="none" w="med" len="med"/>
                    </a:lnL>
                    <a:lnR w="12700" cap="flat" cmpd="sng" algn="ctr">
                      <a:solidFill>
                        <a:schemeClr val="accent2">
                          <a:lumMod val="20000"/>
                          <a:lumOff val="80000"/>
                        </a:schemeClr>
                      </a:solidFill>
                      <a:prstDash val="solid"/>
                      <a:round/>
                      <a:headEnd type="none" w="med" len="med"/>
                      <a:tailEnd type="none" w="med" len="med"/>
                    </a:lnR>
                    <a:lnT w="12700" cap="flat" cmpd="sng" algn="ctr">
                      <a:solidFill>
                        <a:schemeClr val="accent2">
                          <a:lumMod val="20000"/>
                          <a:lumOff val="80000"/>
                        </a:schemeClr>
                      </a:solidFill>
                      <a:prstDash val="solid"/>
                      <a:round/>
                      <a:headEnd type="none" w="med" len="med"/>
                      <a:tailEnd type="none" w="med" len="med"/>
                    </a:lnT>
                    <a:lnB w="12700" cap="flat" cmpd="sng" algn="ctr">
                      <a:solidFill>
                        <a:schemeClr val="accent2">
                          <a:lumMod val="20000"/>
                          <a:lumOff val="80000"/>
                        </a:schemeClr>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a:lnSpc>
                          <a:spcPct val="100000"/>
                        </a:lnSpc>
                        <a:spcBef>
                          <a:spcPts val="0"/>
                        </a:spcBef>
                        <a:spcAft>
                          <a:spcPts val="0"/>
                        </a:spcAft>
                      </a:pPr>
                      <a:r>
                        <a:rPr lang="en-US" sz="1800" noProof="0">
                          <a:solidFill>
                            <a:schemeClr val="bg1"/>
                          </a:solidFill>
                        </a:rPr>
                        <a:t>Clusters (CR, foreign countries)</a:t>
                      </a:r>
                    </a:p>
                  </a:txBody>
                  <a:tcPr>
                    <a:lnL w="12700" cap="flat" cmpd="sng" algn="ctr">
                      <a:solidFill>
                        <a:schemeClr val="accent2">
                          <a:lumMod val="20000"/>
                          <a:lumOff val="80000"/>
                        </a:schemeClr>
                      </a:solidFill>
                      <a:prstDash val="solid"/>
                      <a:round/>
                      <a:headEnd type="none" w="med" len="med"/>
                      <a:tailEnd type="none" w="med" len="med"/>
                    </a:lnL>
                    <a:lnR w="12700" cap="flat" cmpd="sng" algn="ctr">
                      <a:solidFill>
                        <a:schemeClr val="accent2">
                          <a:lumMod val="20000"/>
                          <a:lumOff val="80000"/>
                        </a:schemeClr>
                      </a:solidFill>
                      <a:prstDash val="solid"/>
                      <a:round/>
                      <a:headEnd type="none" w="med" len="med"/>
                      <a:tailEnd type="none" w="med" len="med"/>
                    </a:lnR>
                    <a:lnT w="12700" cap="flat" cmpd="sng" algn="ctr">
                      <a:solidFill>
                        <a:schemeClr val="accent2">
                          <a:lumMod val="20000"/>
                          <a:lumOff val="80000"/>
                        </a:schemeClr>
                      </a:solidFill>
                      <a:prstDash val="solid"/>
                      <a:round/>
                      <a:headEnd type="none" w="med" len="med"/>
                      <a:tailEnd type="none" w="med" len="med"/>
                    </a:lnT>
                    <a:lnB w="12700" cap="flat" cmpd="sng" algn="ctr">
                      <a:solidFill>
                        <a:schemeClr val="accent2">
                          <a:lumMod val="20000"/>
                          <a:lumOff val="80000"/>
                        </a:schemeClr>
                      </a:solidFill>
                      <a:prstDash val="solid"/>
                      <a:round/>
                      <a:headEnd type="none" w="med" len="med"/>
                      <a:tailEnd type="none" w="med" len="med"/>
                    </a:lnB>
                    <a:solidFill>
                      <a:schemeClr val="accent2"/>
                    </a:solidFill>
                  </a:tcPr>
                </a:tc>
                <a:tc>
                  <a:txBody>
                    <a:bodyPr/>
                    <a:lstStyle/>
                    <a:p>
                      <a:pPr marL="285750" marR="0" lvl="0" indent="-285750" algn="l" defTabSz="914400" rtl="0" eaLnBrk="1" fontAlgn="auto" latinLnBrk="0" hangingPunct="1">
                        <a:lnSpc>
                          <a:spcPct val="100000"/>
                        </a:lnSpc>
                        <a:spcBef>
                          <a:spcPts val="0"/>
                        </a:spcBef>
                        <a:spcAft>
                          <a:spcPts val="0"/>
                        </a:spcAft>
                        <a:buClr>
                          <a:schemeClr val="dk2"/>
                        </a:buClr>
                        <a:buSzPts val="1680"/>
                        <a:buFont typeface="Wingdings" panose="05000000000000000000" pitchFamily="2" charset="2"/>
                        <a:buChar char="§"/>
                        <a:tabLst/>
                        <a:defRPr/>
                      </a:pPr>
                      <a:r>
                        <a:rPr lang="en-US" sz="1600" noProof="0" dirty="0">
                          <a:solidFill>
                            <a:schemeClr val="tx1"/>
                          </a:solidFill>
                        </a:rPr>
                        <a:t>Slovak cluster (Memorandum)</a:t>
                      </a:r>
                    </a:p>
                    <a:p>
                      <a:pPr marL="285750" lvl="0" indent="-285750" algn="l" rtl="0">
                        <a:lnSpc>
                          <a:spcPct val="100000"/>
                        </a:lnSpc>
                        <a:spcBef>
                          <a:spcPts val="0"/>
                        </a:spcBef>
                        <a:spcAft>
                          <a:spcPts val="0"/>
                        </a:spcAft>
                        <a:buClr>
                          <a:schemeClr val="dk2"/>
                        </a:buClr>
                        <a:buSzPts val="1680"/>
                        <a:buFont typeface="Wingdings" panose="05000000000000000000" pitchFamily="2" charset="2"/>
                        <a:buChar char="§"/>
                      </a:pPr>
                      <a:r>
                        <a:rPr lang="en-US" sz="1600" noProof="0" dirty="0">
                          <a:solidFill>
                            <a:schemeClr val="tx1"/>
                          </a:solidFill>
                        </a:rPr>
                        <a:t>„</a:t>
                      </a:r>
                      <a:r>
                        <a:rPr lang="en-US" sz="1600" noProof="0" dirty="0" err="1">
                          <a:solidFill>
                            <a:schemeClr val="tx1"/>
                          </a:solidFill>
                        </a:rPr>
                        <a:t>Chytrý</a:t>
                      </a:r>
                      <a:r>
                        <a:rPr lang="en-US" sz="1600" noProof="0" dirty="0">
                          <a:solidFill>
                            <a:schemeClr val="tx1"/>
                          </a:solidFill>
                        </a:rPr>
                        <a:t> </a:t>
                      </a:r>
                      <a:r>
                        <a:rPr lang="en-US" sz="1600" noProof="0" dirty="0" err="1">
                          <a:solidFill>
                            <a:schemeClr val="tx1"/>
                          </a:solidFill>
                        </a:rPr>
                        <a:t>Plzeňský</a:t>
                      </a:r>
                      <a:r>
                        <a:rPr lang="en-US" sz="1600" noProof="0" dirty="0">
                          <a:solidFill>
                            <a:schemeClr val="tx1"/>
                          </a:solidFill>
                        </a:rPr>
                        <a:t> </a:t>
                      </a:r>
                      <a:r>
                        <a:rPr lang="en-US" sz="1600" noProof="0" dirty="0" err="1">
                          <a:solidFill>
                            <a:schemeClr val="tx1"/>
                          </a:solidFill>
                        </a:rPr>
                        <a:t>kraj</a:t>
                      </a:r>
                      <a:r>
                        <a:rPr lang="en-US" sz="1600" noProof="0" dirty="0">
                          <a:solidFill>
                            <a:schemeClr val="tx1"/>
                          </a:solidFill>
                        </a:rPr>
                        <a:t>“ Cluster (member)</a:t>
                      </a:r>
                    </a:p>
                    <a:p>
                      <a:pPr marL="285750" lvl="0" indent="-285750">
                        <a:lnSpc>
                          <a:spcPct val="100000"/>
                        </a:lnSpc>
                        <a:spcBef>
                          <a:spcPts val="0"/>
                        </a:spcBef>
                        <a:spcAft>
                          <a:spcPts val="0"/>
                        </a:spcAft>
                        <a:buSzPts val="1680"/>
                        <a:buFont typeface="Wingdings" panose="05000000000000000000" pitchFamily="2" charset="2"/>
                        <a:buChar char="§"/>
                      </a:pPr>
                      <a:r>
                        <a:rPr lang="en-US" sz="1600" noProof="0" dirty="0">
                          <a:solidFill>
                            <a:schemeClr val="tx1"/>
                          </a:solidFill>
                        </a:rPr>
                        <a:t>Cooperation  - Consulate General of the Czech Republic in Munich (international projects BY/CZ) </a:t>
                      </a:r>
                    </a:p>
                  </a:txBody>
                  <a:tcPr>
                    <a:lnL w="12700" cap="flat" cmpd="sng" algn="ctr">
                      <a:solidFill>
                        <a:schemeClr val="accent2">
                          <a:lumMod val="20000"/>
                          <a:lumOff val="80000"/>
                        </a:schemeClr>
                      </a:solidFill>
                      <a:prstDash val="solid"/>
                      <a:round/>
                      <a:headEnd type="none" w="med" len="med"/>
                      <a:tailEnd type="none" w="med" len="med"/>
                    </a:lnL>
                    <a:lnR w="12700" cap="flat" cmpd="sng" algn="ctr">
                      <a:solidFill>
                        <a:schemeClr val="accent2">
                          <a:lumMod val="20000"/>
                          <a:lumOff val="80000"/>
                        </a:schemeClr>
                      </a:solidFill>
                      <a:prstDash val="solid"/>
                      <a:round/>
                      <a:headEnd type="none" w="med" len="med"/>
                      <a:tailEnd type="none" w="med" len="med"/>
                    </a:lnR>
                    <a:lnT w="12700" cap="flat" cmpd="sng" algn="ctr">
                      <a:solidFill>
                        <a:schemeClr val="accent2">
                          <a:lumMod val="20000"/>
                          <a:lumOff val="80000"/>
                        </a:schemeClr>
                      </a:solidFill>
                      <a:prstDash val="solid"/>
                      <a:round/>
                      <a:headEnd type="none" w="med" len="med"/>
                      <a:tailEnd type="none" w="med" len="med"/>
                    </a:lnT>
                    <a:lnB w="12700" cap="flat" cmpd="sng" algn="ctr">
                      <a:solidFill>
                        <a:schemeClr val="accent2">
                          <a:lumMod val="20000"/>
                          <a:lumOff val="80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3" name="Obdélník 2"/>
          <p:cNvSpPr/>
          <p:nvPr/>
        </p:nvSpPr>
        <p:spPr>
          <a:xfrm>
            <a:off x="1171977" y="935366"/>
            <a:ext cx="6096000" cy="774571"/>
          </a:xfrm>
          <a:prstGeom prst="rect">
            <a:avLst/>
          </a:prstGeom>
        </p:spPr>
        <p:txBody>
          <a:bodyPr>
            <a:spAutoFit/>
          </a:bodyPr>
          <a:lstStyle/>
          <a:p>
            <a:pPr marL="342900" lvl="0" indent="-342900">
              <a:spcBef>
                <a:spcPts val="1000"/>
              </a:spcBef>
              <a:buClr>
                <a:schemeClr val="dk2"/>
              </a:buClr>
              <a:buSzPts val="1680"/>
              <a:buChar char="•"/>
            </a:pPr>
            <a:r>
              <a:rPr lang="en-US" dirty="0"/>
              <a:t>Self-governance / Ministries </a:t>
            </a:r>
          </a:p>
          <a:p>
            <a:pPr marL="342900" lvl="0" indent="-342900">
              <a:spcBef>
                <a:spcPts val="1000"/>
              </a:spcBef>
              <a:buClr>
                <a:schemeClr val="dk2"/>
              </a:buClr>
              <a:buSzPts val="1680"/>
              <a:buChar char="•"/>
            </a:pPr>
            <a:r>
              <a:rPr lang="en-US" dirty="0"/>
              <a:t>New potential cluster members</a:t>
            </a:r>
          </a:p>
        </p:txBody>
      </p:sp>
    </p:spTree>
    <p:extLst>
      <p:ext uri="{BB962C8B-B14F-4D97-AF65-F5344CB8AC3E}">
        <p14:creationId xmlns:p14="http://schemas.microsoft.com/office/powerpoint/2010/main" val="1425884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968" t="13941" r="29265" b="26663"/>
          <a:stretch/>
        </p:blipFill>
        <p:spPr bwMode="auto">
          <a:xfrm>
            <a:off x="0" y="0"/>
            <a:ext cx="1349299" cy="126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Obdélník 1"/>
          <p:cNvSpPr/>
          <p:nvPr/>
        </p:nvSpPr>
        <p:spPr>
          <a:xfrm>
            <a:off x="1171976" y="1081825"/>
            <a:ext cx="277683" cy="501675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TextovéPole 7"/>
          <p:cNvSpPr txBox="1"/>
          <p:nvPr/>
        </p:nvSpPr>
        <p:spPr>
          <a:xfrm>
            <a:off x="1171976" y="1081824"/>
            <a:ext cx="10492200" cy="5016758"/>
          </a:xfrm>
          <a:prstGeom prst="rect">
            <a:avLst/>
          </a:prstGeom>
          <a:noFill/>
        </p:spPr>
        <p:txBody>
          <a:bodyPr wrap="square" rtlCol="0">
            <a:spAutoFit/>
          </a:bodyPr>
          <a:lstStyle/>
          <a:p>
            <a:pPr marL="285750" lvl="0" indent="-285750" algn="just">
              <a:spcAft>
                <a:spcPts val="600"/>
              </a:spcAft>
              <a:buClr>
                <a:schemeClr val="dk2"/>
              </a:buClr>
              <a:buSzPct val="70000"/>
              <a:buFont typeface="Wingdings" panose="05000000000000000000" pitchFamily="2" charset="2"/>
              <a:buChar char="§"/>
            </a:pPr>
            <a:r>
              <a:rPr lang="en-US" dirty="0"/>
              <a:t>To create effective conditions for collaboration and connections among research, development and smart city industry using initiation and solution of science research and its implementation in companies;</a:t>
            </a:r>
          </a:p>
          <a:p>
            <a:pPr marL="285750" lvl="0" indent="-285750" algn="just">
              <a:spcAft>
                <a:spcPts val="600"/>
              </a:spcAft>
              <a:buClr>
                <a:schemeClr val="dk2"/>
              </a:buClr>
              <a:buSzPct val="70000"/>
              <a:buFont typeface="Wingdings" panose="05000000000000000000" pitchFamily="2" charset="2"/>
              <a:buChar char="§"/>
            </a:pPr>
            <a:r>
              <a:rPr lang="en-US" dirty="0"/>
              <a:t>To increase competitiveness of involved companies and Czech economy (in the area of smart city)</a:t>
            </a:r>
          </a:p>
          <a:p>
            <a:pPr marL="285750" lvl="0" indent="-285750" algn="just">
              <a:spcAft>
                <a:spcPts val="600"/>
              </a:spcAft>
              <a:buClr>
                <a:schemeClr val="dk2"/>
              </a:buClr>
              <a:buSzPct val="70000"/>
              <a:buFont typeface="Wingdings" panose="05000000000000000000" pitchFamily="2" charset="2"/>
              <a:buChar char="§"/>
            </a:pPr>
            <a:r>
              <a:rPr lang="en-US" dirty="0"/>
              <a:t>Support activities related to research, development and implementation of new smart city technologies; </a:t>
            </a:r>
          </a:p>
          <a:p>
            <a:pPr marL="285750" lvl="0" indent="-285750" algn="just">
              <a:spcAft>
                <a:spcPts val="600"/>
              </a:spcAft>
              <a:buClr>
                <a:schemeClr val="dk2"/>
              </a:buClr>
              <a:buSzPct val="70000"/>
              <a:buFont typeface="Wingdings" panose="05000000000000000000" pitchFamily="2" charset="2"/>
              <a:buChar char="§"/>
            </a:pPr>
            <a:r>
              <a:rPr lang="en-US" dirty="0"/>
              <a:t>Support and develop an international cooperation in smart city sector;</a:t>
            </a:r>
          </a:p>
          <a:p>
            <a:pPr marL="285750" lvl="0" indent="-285750" algn="just">
              <a:spcAft>
                <a:spcPts val="600"/>
              </a:spcAft>
              <a:buClr>
                <a:schemeClr val="dk2"/>
              </a:buClr>
              <a:buSzPct val="70000"/>
              <a:buFont typeface="Wingdings" panose="05000000000000000000" pitchFamily="2" charset="2"/>
              <a:buChar char="§"/>
            </a:pPr>
            <a:r>
              <a:rPr lang="en-US" dirty="0"/>
              <a:t>Support and promote innovation activities and scientific development in the sector if smart city;</a:t>
            </a:r>
          </a:p>
          <a:p>
            <a:pPr marL="285750" lvl="0" indent="-285750" algn="just">
              <a:spcAft>
                <a:spcPts val="600"/>
              </a:spcAft>
              <a:buClr>
                <a:schemeClr val="dk2"/>
              </a:buClr>
              <a:buSzPct val="70000"/>
              <a:buFont typeface="Wingdings" panose="05000000000000000000" pitchFamily="2" charset="2"/>
              <a:buChar char="§"/>
            </a:pPr>
            <a:r>
              <a:rPr lang="en-US" dirty="0"/>
              <a:t>Support, protect and promote entitled interests of their members in order to create a suitable environment for modern technology application to boost their competitiveness;</a:t>
            </a:r>
          </a:p>
          <a:p>
            <a:pPr marL="285750" lvl="0" indent="-285750" algn="just">
              <a:spcAft>
                <a:spcPts val="600"/>
              </a:spcAft>
              <a:buClr>
                <a:schemeClr val="dk2"/>
              </a:buClr>
              <a:buSzPct val="70000"/>
              <a:buFont typeface="Wingdings" panose="05000000000000000000" pitchFamily="2" charset="2"/>
              <a:buChar char="§"/>
            </a:pPr>
            <a:r>
              <a:rPr lang="en-US" dirty="0"/>
              <a:t>Promote </a:t>
            </a:r>
            <a:r>
              <a:rPr lang="en-US" dirty="0" err="1"/>
              <a:t>programms</a:t>
            </a:r>
            <a:r>
              <a:rPr lang="en-US" dirty="0"/>
              <a:t> aimed to support innovation activities and scientific development in this area;</a:t>
            </a:r>
          </a:p>
          <a:p>
            <a:pPr marL="285750" lvl="0" indent="-285750" algn="just">
              <a:spcAft>
                <a:spcPts val="600"/>
              </a:spcAft>
              <a:buClr>
                <a:schemeClr val="dk2"/>
              </a:buClr>
              <a:buSzPct val="70000"/>
              <a:buFont typeface="Wingdings" panose="05000000000000000000" pitchFamily="2" charset="2"/>
              <a:buChar char="§"/>
            </a:pPr>
            <a:r>
              <a:rPr lang="en-US" dirty="0"/>
              <a:t>General support of cluster members to raise national and European funds and institutions for securing targets mentioned above;</a:t>
            </a:r>
          </a:p>
          <a:p>
            <a:pPr marL="285750" lvl="0" indent="-285750" algn="just">
              <a:spcAft>
                <a:spcPts val="600"/>
              </a:spcAft>
              <a:buClr>
                <a:schemeClr val="dk2"/>
              </a:buClr>
              <a:buSzPct val="70000"/>
              <a:buFont typeface="Wingdings" panose="05000000000000000000" pitchFamily="2" charset="2"/>
              <a:buChar char="§"/>
            </a:pPr>
            <a:r>
              <a:rPr lang="en-US" dirty="0"/>
              <a:t>Support scientific, research and development projects / work in a field of smart city;</a:t>
            </a:r>
          </a:p>
          <a:p>
            <a:pPr marL="285750" lvl="0" indent="-285750" algn="just">
              <a:spcAft>
                <a:spcPts val="600"/>
              </a:spcAft>
              <a:buClr>
                <a:schemeClr val="dk2"/>
              </a:buClr>
              <a:buSzPct val="70000"/>
              <a:buFont typeface="Wingdings" panose="05000000000000000000" pitchFamily="2" charset="2"/>
              <a:buChar char="§"/>
            </a:pPr>
            <a:r>
              <a:rPr lang="en-US" dirty="0"/>
              <a:t>Organize educational and professional events (conferences, seminars, panel discussion, etc.);</a:t>
            </a:r>
          </a:p>
          <a:p>
            <a:pPr marL="285750" lvl="0" indent="-285750" algn="just">
              <a:spcAft>
                <a:spcPts val="600"/>
              </a:spcAft>
              <a:buClr>
                <a:schemeClr val="dk2"/>
              </a:buClr>
              <a:buSzPct val="70000"/>
              <a:buFont typeface="Wingdings" panose="05000000000000000000" pitchFamily="2" charset="2"/>
              <a:buChar char="§"/>
            </a:pPr>
            <a:r>
              <a:rPr lang="en-US" dirty="0"/>
              <a:t>Monitor and evaluate activities in research, development and implementation of new technology of additive production.</a:t>
            </a:r>
          </a:p>
        </p:txBody>
      </p:sp>
      <p:sp>
        <p:nvSpPr>
          <p:cNvPr id="6" name="Obdélník 5"/>
          <p:cNvSpPr/>
          <p:nvPr/>
        </p:nvSpPr>
        <p:spPr>
          <a:xfrm>
            <a:off x="9109795" y="310080"/>
            <a:ext cx="2657202" cy="461665"/>
          </a:xfrm>
          <a:prstGeom prst="rect">
            <a:avLst/>
          </a:prstGeom>
        </p:spPr>
        <p:txBody>
          <a:bodyPr wrap="none">
            <a:spAutoFit/>
          </a:bodyPr>
          <a:lstStyle/>
          <a:p>
            <a:pPr algn="r"/>
            <a:r>
              <a:rPr lang="cs-CZ" sz="2400" dirty="0">
                <a:solidFill>
                  <a:schemeClr val="accent2"/>
                </a:solidFill>
                <a:latin typeface="+mj-lt"/>
              </a:rPr>
              <a:t>CLUSTER ACTIVITIES</a:t>
            </a:r>
          </a:p>
        </p:txBody>
      </p:sp>
    </p:spTree>
    <p:extLst>
      <p:ext uri="{BB962C8B-B14F-4D97-AF65-F5344CB8AC3E}">
        <p14:creationId xmlns:p14="http://schemas.microsoft.com/office/powerpoint/2010/main" val="71405128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575</TotalTime>
  <Words>1656</Words>
  <Application>Microsoft Office PowerPoint</Application>
  <PresentationFormat>Širokoúhlá obrazovka</PresentationFormat>
  <Paragraphs>180</Paragraphs>
  <Slides>11</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11</vt:i4>
      </vt:variant>
    </vt:vector>
  </HeadingPairs>
  <TitlesOfParts>
    <vt:vector size="17" baseType="lpstr">
      <vt:lpstr>Arial</vt:lpstr>
      <vt:lpstr>Calibri</vt:lpstr>
      <vt:lpstr>Calibri Light</vt:lpstr>
      <vt:lpstr>Sorts Mill Goudy</vt:lpstr>
      <vt:lpstr>Wingdings</vt:lpstr>
      <vt:lpstr>Motiv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Západočeská univerzita v Plzni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Martin BABUŠKA</dc:creator>
  <cp:lastModifiedBy>Rušínová Karolína</cp:lastModifiedBy>
  <cp:revision>66</cp:revision>
  <dcterms:created xsi:type="dcterms:W3CDTF">2021-10-13T10:49:48Z</dcterms:created>
  <dcterms:modified xsi:type="dcterms:W3CDTF">2021-10-22T14:12:57Z</dcterms:modified>
</cp:coreProperties>
</file>